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6" r:id="rId3"/>
    <p:sldId id="284" r:id="rId4"/>
    <p:sldId id="285" r:id="rId5"/>
    <p:sldId id="286" r:id="rId6"/>
    <p:sldId id="280" r:id="rId7"/>
    <p:sldId id="258" r:id="rId8"/>
    <p:sldId id="262" r:id="rId9"/>
    <p:sldId id="260" r:id="rId10"/>
    <p:sldId id="263" r:id="rId11"/>
    <p:sldId id="259" r:id="rId12"/>
    <p:sldId id="287" r:id="rId13"/>
    <p:sldId id="261" r:id="rId14"/>
    <p:sldId id="288" r:id="rId15"/>
    <p:sldId id="264" r:id="rId16"/>
    <p:sldId id="265" r:id="rId17"/>
    <p:sldId id="266" r:id="rId18"/>
    <p:sldId id="271" r:id="rId19"/>
    <p:sldId id="267" r:id="rId20"/>
    <p:sldId id="281" r:id="rId21"/>
    <p:sldId id="289" r:id="rId22"/>
    <p:sldId id="282" r:id="rId23"/>
    <p:sldId id="269" r:id="rId24"/>
  </p:sldIdLst>
  <p:sldSz cx="9144000" cy="6858000" type="screen4x3"/>
  <p:notesSz cx="6950075" cy="92360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5" d="100"/>
          <a:sy n="75" d="100"/>
        </p:scale>
        <p:origin x="-114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4F53-9933-4966-9194-FD348F89ED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0580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A957-BA84-46D4-884B-A649A35C6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0629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9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23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80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05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73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957-BA84-46D4-884B-A649A35C6990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9/27/2014</a:t>
            </a: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2DFF-76A5-4222-8B21-67FBBA8B86E8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20C-9445-4303-8B42-B69057E7063B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379F-7F35-476F-9F9A-2B48C483FF91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BA49-0909-462C-99D8-6CAB30A3977C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9D5A-C9E1-4F3F-82FA-2719BF7F027B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D4BE-399E-427D-90EE-C9DC389A3F25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A31D-9A1C-4267-BDA3-E495A1DA2E58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E29-2289-4417-AB42-D0C172C047D9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C9D-6E04-4DCA-A516-DC26F75192B8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22D-67FF-49BC-9E97-DAF43F505726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1561-EC07-470A-B2CE-A52C59A0652C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TW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8A71A6D-5299-430D-97A1-CF02E201FEF9}" type="datetime1">
              <a:rPr lang="zh-TW" altLang="en-US" smtClean="0"/>
              <a:t>2014/9/26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A70BE96-920F-4182-A06C-153C7091815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848872" cy="511256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26064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/>
                <a:ea typeface="Arial Unicode MS"/>
                <a:cs typeface="Arial Unicode MS"/>
              </a:rPr>
              <a:t>   〜 </a:t>
            </a:r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給出愛</a:t>
            </a:r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，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也疼</a:t>
            </a:r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惜自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己</a:t>
            </a:r>
            <a:r>
              <a:rPr lang="en-US" altLang="zh-TW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/>
                <a:ea typeface="Arial Unicode MS"/>
                <a:cs typeface="Arial Unicode MS"/>
              </a:rPr>
              <a:t>〜</a:t>
            </a:r>
            <a:endParaRPr lang="en-US" altLang="zh-CN" sz="3600" b="1" dirty="0">
              <a:solidFill>
                <a:schemeClr val="accent6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632848" cy="134091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重</a:t>
            </a:r>
            <a:r>
              <a:rPr lang="zh-CN" altLang="en-US" sz="32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者可能遇見的困境 </a:t>
            </a:r>
            <a:r>
              <a:rPr lang="en-US" altLang="zh-CN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en-US" altLang="zh-CN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2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7291536" cy="5013176"/>
          </a:xfrm>
        </p:spPr>
        <p:txBody>
          <a:bodyPr>
            <a:normAutofit/>
          </a:bodyPr>
          <a:lstStyle/>
          <a:p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家庭經濟的耗損與危機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 主要照顧者的健康受損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 主要照顧者的情緒功能崩潰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 親子問題的浮現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 婚姻問題惡化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2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sz="1400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CN" altLang="en-US" sz="4000" dirty="0" smtClean="0"/>
              <a:t> </a:t>
            </a:r>
            <a:endParaRPr lang="zh-TW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371656" cy="5616624"/>
          </a:xfrm>
        </p:spPr>
        <p:txBody>
          <a:bodyPr>
            <a:normAutofit fontScale="25000" lnSpcReduction="20000"/>
          </a:bodyPr>
          <a:lstStyle/>
          <a:p>
            <a:pPr marL="339725" indent="-339725">
              <a:buBlip>
                <a:blip r:embed="rId3"/>
              </a:buBlip>
            </a:pPr>
            <a:r>
              <a:rPr lang="zh-CN" altLang="en-US" sz="12800" b="1" dirty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144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建立支持系統</a:t>
            </a:r>
            <a:r>
              <a:rPr lang="zh-CN" altLang="en-US" sz="14400" b="1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endParaRPr lang="en-US" altLang="zh-CN" sz="14400" b="1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/>
            </a:pPr>
            <a:endParaRPr lang="en-US" altLang="zh-CN" sz="9600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lnSpc>
                <a:spcPct val="170000"/>
              </a:lnSpc>
              <a:buFont typeface="+mj-lt"/>
              <a:buAutoNum type="arabicPeriod"/>
            </a:pPr>
            <a:r>
              <a:rPr lang="zh-CN" altLang="en-US" sz="12800" b="1" dirty="0" smtClean="0">
                <a:latin typeface="KaiTi" pitchFamily="49" charset="-122"/>
                <a:ea typeface="KaiTi" pitchFamily="49" charset="-122"/>
              </a:rPr>
              <a:t>積極參與社區内相關支持性活動，以獲取正確資訊，減少孤立感，並能逐漸掌握生命與生活的方向感，例如，支持小組，電話關懷，相關疾病資訊講座等等。</a:t>
            </a:r>
            <a:endParaRPr lang="en-US" altLang="zh-CN" sz="12800" b="1" dirty="0" smtClean="0">
              <a:latin typeface="KaiTi" pitchFamily="49" charset="-122"/>
              <a:ea typeface="KaiTi" pitchFamily="49" charset="-122"/>
            </a:endParaRPr>
          </a:p>
          <a:p>
            <a:pPr marL="27432"/>
            <a:endParaRPr lang="en-US" altLang="zh-CN" sz="9600" dirty="0" smtClean="0">
              <a:latin typeface="KaiTi" pitchFamily="49" charset="-122"/>
              <a:ea typeface="KaiTi" pitchFamily="49" charset="-122"/>
            </a:endParaRPr>
          </a:p>
          <a:p>
            <a:pPr marL="27432"/>
            <a:r>
              <a:rPr lang="zh-CN" altLang="en-US" sz="10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</a:t>
            </a:r>
            <a:r>
              <a:rPr lang="zh-CN" altLang="en-US" sz="25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</a:t>
            </a:r>
            <a:endParaRPr lang="en-US" altLang="zh-CN" sz="2500" dirty="0" smtClean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27432"/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CN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</a:t>
            </a:r>
            <a:r>
              <a:rPr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陳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1782" indent="-514350">
              <a:buFont typeface="+mj-lt"/>
              <a:buAutoNum type="arabicPeriod" startAt="3"/>
            </a:pPr>
            <a:endParaRPr lang="en-US" altLang="zh-CN" sz="10400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3"/>
            </a:pPr>
            <a:endParaRPr lang="en-US" altLang="zh-TW" sz="10400" dirty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3"/>
            </a:pPr>
            <a:endParaRPr lang="zh-TW" altLang="en-US" sz="104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378979" cy="93610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症照顧者如何因應衆多挑戰</a:t>
            </a:r>
            <a:r>
              <a:rPr lang="en-US" altLang="zh-CN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en-US" altLang="zh-CN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Autofit/>
          </a:bodyPr>
          <a:lstStyle/>
          <a:p>
            <a:pPr marL="541782" indent="-514350">
              <a:buFont typeface="+mj-lt"/>
              <a:buAutoNum type="arabicPeriod" startAt="2"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學習</a:t>
            </a:r>
            <a:r>
              <a:rPr lang="zh-CN" altLang="en-US" sz="2800" b="1" u="sng" dirty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主動分享需求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與</a:t>
            </a:r>
            <a:r>
              <a:rPr lang="zh-CN" altLang="en-US" sz="2800" b="1" u="sng" dirty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接受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親友的協助與支持，善用周邊資源以防止身心靈過度疲累與耗竭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,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例如，成人日間託管照顧資源（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adult day care service),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社區照顧者喘息服務（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respite care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）。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27432" indent="0">
              <a:buNone/>
            </a:pP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3"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對於不合需要的外來幫助，坦誠表達立場，設立適當界限，讓他人的愛心與善意可以真正達到目的。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陳維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32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76484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CN" altLang="en-US" sz="3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TW" altLang="en-US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661248"/>
          </a:xfrm>
        </p:spPr>
        <p:txBody>
          <a:bodyPr>
            <a:normAutofit fontScale="47500" lnSpcReduction="20000"/>
          </a:bodyPr>
          <a:lstStyle/>
          <a:p>
            <a:endParaRPr lang="en-US" altLang="zh-CN" sz="6700" b="1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>
              <a:buBlip>
                <a:blip r:embed="rId3"/>
              </a:buBlip>
            </a:pPr>
            <a:r>
              <a:rPr lang="zh-CN" altLang="en-US" sz="70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病人</a:t>
            </a:r>
            <a:r>
              <a:rPr lang="en-US" altLang="zh-CN" sz="70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,</a:t>
            </a:r>
            <a:r>
              <a:rPr lang="zh-CN" altLang="en-US" sz="70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主要照顧者及其他家屬盡量坦誠溝通</a:t>
            </a:r>
            <a:endParaRPr lang="en-US" altLang="zh-CN" sz="7000" b="1" u="sng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TW" sz="3000" b="1" dirty="0" smtClean="0">
                <a:latin typeface="KaiTi" pitchFamily="49" charset="-122"/>
                <a:ea typeface="KaiTi" pitchFamily="49" charset="-122"/>
              </a:rPr>
              <a:t>  </a:t>
            </a:r>
          </a:p>
          <a:p>
            <a:pPr marL="571500" indent="-544513">
              <a:buFont typeface="+mj-lt"/>
              <a:buAutoNum type="arabicPeriod"/>
            </a:pPr>
            <a:r>
              <a:rPr lang="zh-CN" altLang="en-US" sz="5900" b="1" dirty="0" smtClean="0">
                <a:latin typeface="KaiTi" pitchFamily="49" charset="-122"/>
                <a:ea typeface="KaiTi" pitchFamily="49" charset="-122"/>
              </a:rPr>
              <a:t>在溝通中了解病人與主要照顧者彼此的感受，需要，期望與限制，以減少彼此的誤解與壓力。</a:t>
            </a:r>
            <a:endParaRPr lang="en-US" altLang="zh-CN" sz="5900" b="1" dirty="0" smtClean="0">
              <a:latin typeface="KaiTi" pitchFamily="49" charset="-122"/>
              <a:ea typeface="KaiTi" pitchFamily="49" charset="-122"/>
            </a:endParaRPr>
          </a:p>
          <a:p>
            <a:pPr marL="571500" indent="-544513"/>
            <a:endParaRPr lang="en-US" altLang="zh-CN" sz="5900" b="1" dirty="0" smtClean="0">
              <a:latin typeface="KaiTi" pitchFamily="49" charset="-122"/>
              <a:ea typeface="KaiTi" pitchFamily="49" charset="-122"/>
            </a:endParaRPr>
          </a:p>
          <a:p>
            <a:pPr marL="571500" indent="-544513">
              <a:buFont typeface="+mj-lt"/>
              <a:buAutoNum type="arabicPeriod" startAt="2"/>
            </a:pPr>
            <a:r>
              <a:rPr lang="zh-CN" altLang="en-US" sz="5900" b="1" dirty="0" smtClean="0">
                <a:latin typeface="KaiTi" pitchFamily="49" charset="-122"/>
                <a:ea typeface="KaiTi" pitchFamily="49" charset="-122"/>
              </a:rPr>
              <a:t>與協同照顧病人的其他家屬，界定彼此的角色，需要，期望與限制，保持緊密聯係，並定期聚會彼此溝通分享支持。</a:t>
            </a:r>
            <a:endParaRPr lang="en-US" altLang="zh-CN" sz="5900" b="1" dirty="0" smtClean="0">
              <a:latin typeface="KaiTi" pitchFamily="49" charset="-122"/>
              <a:ea typeface="KaiTi" pitchFamily="49" charset="-122"/>
            </a:endParaRPr>
          </a:p>
          <a:p>
            <a:pPr marL="27432"/>
            <a:r>
              <a:rPr lang="zh-CN" altLang="en-US" sz="2800" b="1" dirty="0" smtClean="0">
                <a:latin typeface="KaiTi" pitchFamily="49" charset="-122"/>
                <a:ea typeface="KaiTi" pitchFamily="49" charset="-122"/>
              </a:rPr>
              <a:t>　　　　　　　　　　　　　</a:t>
            </a:r>
            <a:r>
              <a:rPr lang="zh-CN" altLang="en-US" sz="2400" b="1" dirty="0" smtClean="0">
                <a:latin typeface="KaiTi" pitchFamily="49" charset="-122"/>
                <a:ea typeface="KaiTi" pitchFamily="49" charset="-122"/>
              </a:rPr>
              <a:t>　　　</a:t>
            </a:r>
            <a:endParaRPr lang="en-US" altLang="zh-CN" sz="2400" b="1" dirty="0" smtClean="0">
              <a:latin typeface="KaiTi" pitchFamily="49" charset="-122"/>
              <a:ea typeface="KaiTi" pitchFamily="49" charset="-122"/>
            </a:endParaRPr>
          </a:p>
          <a:p>
            <a:pPr marL="27432"/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27432"/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27432"/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27432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</a:t>
            </a:r>
          </a:p>
          <a:p>
            <a:pPr marL="27432"/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                  </a:t>
            </a:r>
            <a:r>
              <a:rPr lang="zh-TW" altLang="en-US" sz="25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TW" altLang="en-US" sz="25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希望之心安寧醫護關懷中心 * </a:t>
            </a:r>
            <a:r>
              <a:rPr lang="en-US" altLang="zh-TW" sz="25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</a:p>
          <a:p>
            <a:pPr marL="484632" indent="-457200">
              <a:buFont typeface="+mj-lt"/>
              <a:buAutoNum type="arabicPeriod" startAt="3"/>
            </a:pPr>
            <a:endParaRPr lang="zh-TW" altLang="en-US" sz="32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1123527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何因應衆多挑戰</a:t>
            </a:r>
            <a:r>
              <a:rPr lang="en-US" altLang="zh-CN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en-US" altLang="zh-CN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1500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回應子女面對父母病情發展過程的心靈需求，依照子女的成熟度與年紀，與他們談論與解釋病人的狀況，醫療措施與未來可能的病情發展，減少子女的恐懼，不安與無助感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。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endParaRPr lang="en-US" altLang="zh-TW" sz="1400" dirty="0" smtClean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</a:t>
            </a:r>
            <a:r>
              <a:rPr lang="zh-TW" altLang="en-US" sz="14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希望之心安寧醫護關懷中心 * </a:t>
            </a:r>
            <a:r>
              <a:rPr lang="en-US" altLang="zh-TW" sz="14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zh-TW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6928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</a:t>
            </a:r>
            <a:r>
              <a:rPr lang="zh-CN" altLang="en-US" sz="40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三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CN" altLang="en-US" sz="4000" dirty="0" smtClean="0"/>
              <a:t> 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496944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Blip>
                <a:blip r:embed="rId3"/>
              </a:buBlip>
            </a:pPr>
            <a:r>
              <a:rPr lang="zh-CN" altLang="en-US" sz="35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主要照顧者盡量學習自我身心調適</a:t>
            </a:r>
            <a:endParaRPr lang="en-US" altLang="zh-CN" sz="3500" b="1" u="sng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/>
            </a:pPr>
            <a:endParaRPr lang="en-US" altLang="zh-CN" sz="2400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盡量維持均衡飲食，規律運動，充足睡眠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/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2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敞開胸懷，放下身段，主動積極尋求心理的支持，找到可以信任的情緒宣洩管道，不要獨自咬牙苦撐而終至心力交瘁。　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2"/>
            </a:pP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2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信仰與靈性上的尋求，可能打開一扇意想不到的力量之窗，獲得安慰的泉源。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27432"/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</a:t>
            </a:r>
            <a:endParaRPr lang="en-US" altLang="zh-CN" sz="3000" b="1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27432"/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　    </a:t>
            </a:r>
            <a:r>
              <a:rPr lang="zh-TW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TW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希望之心安寧醫護關懷中心 * </a:t>
            </a:r>
            <a:r>
              <a:rPr lang="en-US" altLang="zh-TW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</a:p>
          <a:p>
            <a:pPr marL="541782" indent="-514350">
              <a:buFont typeface="+mj-lt"/>
              <a:buAutoNum type="arabicPeriod" startAt="2"/>
            </a:pPr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2"/>
            </a:pPr>
            <a:endParaRPr lang="en-US" altLang="zh-TW" sz="2400" dirty="0" smtClean="0">
              <a:latin typeface="KaiTi" pitchFamily="49" charset="-122"/>
              <a:ea typeface="KaiTi" pitchFamily="49" charset="-122"/>
            </a:endParaRPr>
          </a:p>
          <a:p>
            <a:pPr marL="541782" indent="-514350">
              <a:buFont typeface="+mj-lt"/>
              <a:buAutoNum type="arabicPeriod" startAt="2"/>
            </a:pPr>
            <a:endParaRPr lang="zh-TW" altLang="en-US" sz="24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622664" cy="79208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四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CN" altLang="en-US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TW" altLang="en-US" sz="3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532440" cy="5112568"/>
          </a:xfrm>
        </p:spPr>
        <p:txBody>
          <a:bodyPr>
            <a:normAutofit fontScale="25000" lnSpcReduction="20000"/>
          </a:bodyPr>
          <a:lstStyle/>
          <a:p>
            <a:pPr marL="685800" indent="-685800">
              <a:buBlip>
                <a:blip r:embed="rId3"/>
              </a:buBlip>
            </a:pPr>
            <a:r>
              <a:rPr lang="zh-CN" altLang="en-US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注意壓力症狀，防止憂鬱症上身</a:t>
            </a:r>
            <a:endParaRPr lang="en-US" altLang="zh-CN" sz="12800" b="1" u="sng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541782" indent="-514350"/>
            <a:endParaRPr lang="en-US" altLang="zh-CN" sz="3000" b="1" u="sng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2300" b="1" dirty="0" smtClean="0">
                <a:latin typeface="KaiTi" pitchFamily="49" charset="-122"/>
                <a:ea typeface="KaiTi" pitchFamily="49" charset="-122"/>
              </a:rPr>
              <a:t>　　　</a:t>
            </a:r>
            <a:endParaRPr lang="en-US" altLang="zh-CN" sz="4200" b="1" dirty="0" smtClean="0">
              <a:latin typeface="KaiTi" pitchFamily="49" charset="-122"/>
              <a:ea typeface="KaiTi" pitchFamily="49" charset="-122"/>
            </a:endParaRPr>
          </a:p>
          <a:p>
            <a:pPr marL="635000" indent="-635000">
              <a:buFont typeface="Wingdings" panose="05000000000000000000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夜晚難以入睡，或者一旦入睡則越睡越累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体力變差，容易疲倦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缺乏食慾，對以往喜歡的事物，也不再感到興趣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容易生氣煩躁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常覺得心情低落，對未來感到無助悲觀　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容易感到自責，以及愧疚感　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常感到不安，注意力降低無法專心做事　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　有自我傷害或死亡意念</a:t>
            </a:r>
            <a:endParaRPr lang="en-US" altLang="zh-TW" sz="4300" b="1" dirty="0" smtClean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4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　　　　　</a:t>
            </a:r>
            <a:endParaRPr lang="en-US" altLang="zh-TW" sz="43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4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</a:t>
            </a: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希望之心安寧醫護關懷中心 * 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</a:p>
          <a:p>
            <a:endParaRPr lang="zh-TW" altLang="en-US" sz="63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69283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五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8011616" cy="5400600"/>
          </a:xfrm>
        </p:spPr>
        <p:txBody>
          <a:bodyPr>
            <a:normAutofit fontScale="25000" lnSpcReduction="20000"/>
          </a:bodyPr>
          <a:lstStyle/>
          <a:p>
            <a:pPr marL="398463" indent="-398463">
              <a:buBlip>
                <a:blip r:embed="rId3"/>
              </a:buBlip>
            </a:pPr>
            <a:r>
              <a:rPr lang="zh-CN" altLang="en-US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具體舒緩壓力的參考方法</a:t>
            </a:r>
            <a:r>
              <a:rPr lang="en-US" altLang="zh-CN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(</a:t>
            </a:r>
            <a:r>
              <a:rPr lang="zh-CN" altLang="en-US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１</a:t>
            </a:r>
            <a:r>
              <a:rPr lang="en-US" altLang="zh-CN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)</a:t>
            </a:r>
          </a:p>
          <a:p>
            <a:endParaRPr lang="en-US" altLang="zh-CN" sz="2400" dirty="0" smtClean="0">
              <a:latin typeface="KaiTi" pitchFamily="49" charset="-122"/>
              <a:ea typeface="KaiTi" pitchFamily="49" charset="-122"/>
            </a:endParaRPr>
          </a:p>
          <a:p>
            <a:pPr marL="406400" indent="-406400">
              <a:lnSpc>
                <a:spcPct val="120000"/>
              </a:lnSpc>
              <a:buFont typeface="+mj-lt"/>
              <a:buAutoNum type="arabicPeriod"/>
              <a:tabLst>
                <a:tab pos="2684463" algn="l"/>
              </a:tabLst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練習深呼吸緩吐氣。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 marL="406400" indent="-406400">
              <a:lnSpc>
                <a:spcPct val="120000"/>
              </a:lnSpc>
              <a:buFont typeface="+mj-lt"/>
              <a:buAutoNum type="arabicPeriod"/>
              <a:tabLst>
                <a:tab pos="2684463" algn="l"/>
              </a:tabLst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每天步行或做其它運動至少</a:t>
            </a:r>
            <a:r>
              <a:rPr lang="en-US" altLang="zh-CN" sz="11200" b="1" dirty="0" smtClean="0">
                <a:latin typeface="KaiTi" pitchFamily="49" charset="-122"/>
                <a:ea typeface="KaiTi" pitchFamily="49" charset="-122"/>
              </a:rPr>
              <a:t>15</a:t>
            </a: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到</a:t>
            </a:r>
            <a:r>
              <a:rPr lang="en-US" altLang="zh-CN" sz="11200" b="1" dirty="0" smtClean="0">
                <a:latin typeface="KaiTi" pitchFamily="49" charset="-122"/>
                <a:ea typeface="KaiTi" pitchFamily="49" charset="-122"/>
              </a:rPr>
              <a:t>20</a:t>
            </a: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分鐘。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2684463" algn="l"/>
              </a:tabLst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找尋可以產生笑容的方法，每天讓自己有</a:t>
            </a:r>
            <a:r>
              <a:rPr lang="en-US" altLang="zh-CN" sz="11200" b="1" dirty="0" smtClean="0">
                <a:latin typeface="KaiTi" pitchFamily="49" charset="-122"/>
                <a:ea typeface="KaiTi" pitchFamily="49" charset="-122"/>
              </a:rPr>
              <a:t>5</a:t>
            </a: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到</a:t>
            </a:r>
            <a:r>
              <a:rPr lang="en-US" altLang="zh-CN" sz="11200" b="1" dirty="0" smtClean="0">
                <a:latin typeface="KaiTi" pitchFamily="49" charset="-122"/>
                <a:ea typeface="KaiTi" pitchFamily="49" charset="-122"/>
              </a:rPr>
              <a:t>10</a:t>
            </a: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分鐘的輕鬆時刻。例如：逗弄家中寵物或觀看網路上有趣的人物，動物短片。</a:t>
            </a:r>
            <a:endParaRPr lang="en-US" altLang="zh-CN" sz="112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2684463" algn="l"/>
              </a:tabLst>
            </a:pPr>
            <a:r>
              <a:rPr lang="zh-CN" altLang="en-US" sz="11200" b="1" dirty="0" smtClean="0">
                <a:latin typeface="KaiTi" pitchFamily="49" charset="-122"/>
                <a:ea typeface="KaiTi" pitchFamily="49" charset="-122"/>
              </a:rPr>
              <a:t>慰勞自己的辛苦，去吃喜歡的食物，或者偶爾買給自己喜歡且負擔得起的東西。</a:t>
            </a:r>
            <a:r>
              <a:rPr lang="en-US" altLang="zh-TW" sz="11200" b="1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altLang="zh-TW" sz="11200" b="1" dirty="0"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r>
              <a:rPr lang="zh-CN" altLang="en-US" sz="5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</a:t>
            </a:r>
            <a:endParaRPr lang="en-US" altLang="zh-CN" sz="56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r>
              <a:rPr lang="zh-CN" altLang="en-US" sz="56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5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</a:t>
            </a:r>
            <a:endParaRPr lang="en-US" altLang="zh-CN" sz="56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endParaRPr lang="en-US" altLang="zh-CN" sz="56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r>
              <a:rPr lang="en-US" altLang="zh-CN" sz="5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    </a:t>
            </a:r>
            <a:r>
              <a:rPr lang="zh-CN" altLang="en-US" sz="5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  <a:tabLst>
                <a:tab pos="2684463" algn="l"/>
              </a:tabLst>
            </a:pPr>
            <a:endParaRPr lang="en-US" altLang="zh-CN" sz="9200" dirty="0" smtClean="0"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endParaRPr lang="en-US" altLang="zh-CN" sz="9200" dirty="0">
              <a:latin typeface="KaiTi" pitchFamily="49" charset="-122"/>
              <a:ea typeface="KaiTi" pitchFamily="49" charset="-122"/>
            </a:endParaRPr>
          </a:p>
          <a:p>
            <a:pPr>
              <a:tabLst>
                <a:tab pos="2684463" algn="l"/>
              </a:tabLst>
            </a:pPr>
            <a:endParaRPr lang="en-US" altLang="zh-CN" sz="92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7500" dirty="0" smtClean="0">
                <a:latin typeface="KaiTi" pitchFamily="49" charset="-122"/>
                <a:ea typeface="KaiTi" pitchFamily="49" charset="-122"/>
              </a:rPr>
              <a:t>　</a:t>
            </a:r>
            <a:endParaRPr lang="zh-TW" altLang="en-US" sz="7500" b="1" u="sng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59898"/>
            <a:ext cx="8083624" cy="764846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六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424936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Blip>
                <a:blip r:embed="rId3"/>
              </a:buBlip>
            </a:pPr>
            <a:r>
              <a:rPr lang="zh-CN" altLang="en-US" sz="35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具體舒緩壓力的參考方法</a:t>
            </a:r>
            <a:r>
              <a:rPr lang="en-US" altLang="zh-CN" sz="35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(2)</a:t>
            </a:r>
          </a:p>
          <a:p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pPr marL="520700" indent="-520700">
              <a:buFont typeface="+mj-lt"/>
              <a:buAutoNum type="arabicPeriod" startAt="5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播放音量適中舒緩的音樂，可以和深呼吸同步    進行。沒有歌詞的樂曲演奏，較能令全身放鬆。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AutoNum type="arabicPeriod" startAt="6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找安全可以信賴的好友宣洩心中苦處。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AutoNum type="arabicPeriod" startAt="6"/>
            </a:pPr>
            <a:endParaRPr lang="en-US" altLang="zh-CN" sz="3000" b="1" dirty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AutoNum type="arabicPeriod" startAt="6"/>
            </a:pPr>
            <a:r>
              <a:rPr lang="zh-CN" altLang="en-US" sz="3000" b="1" dirty="0" smtClean="0">
                <a:latin typeface="KaiTi" pitchFamily="49" charset="-122"/>
                <a:ea typeface="KaiTi" pitchFamily="49" charset="-122"/>
              </a:rPr>
              <a:t>每天有一點自己安靜的時間，脫離照顧者的角色，關注自己的心靈狀態。如有信仰者，可以安靜禱告或祈願。</a:t>
            </a:r>
            <a:endParaRPr lang="en-US" altLang="zh-CN" sz="3000" b="1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　　　　       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2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83685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者如何因應衆多挑戰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七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939608" cy="5328592"/>
          </a:xfrm>
        </p:spPr>
        <p:txBody>
          <a:bodyPr>
            <a:normAutofit fontScale="25000" lnSpcReduction="20000"/>
          </a:bodyPr>
          <a:lstStyle/>
          <a:p>
            <a:pPr marL="515938" indent="-515938">
              <a:buBlip>
                <a:blip r:embed="rId3"/>
              </a:buBlip>
            </a:pPr>
            <a:r>
              <a:rPr lang="zh-CN" altLang="en-US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具體舒緩壓力的參考方法</a:t>
            </a:r>
            <a:r>
              <a:rPr lang="en-US" altLang="zh-CN" sz="12800" b="1" u="sng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(3)</a:t>
            </a:r>
          </a:p>
          <a:p>
            <a:endParaRPr lang="en-US" altLang="zh-CN" sz="6200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>
              <a:buFont typeface="+mj-lt"/>
              <a:buAutoNum type="arabicPeriod" startAt="8"/>
            </a:pPr>
            <a:r>
              <a:rPr lang="zh-CN" altLang="en-US" sz="9600" b="1" dirty="0" smtClean="0">
                <a:latin typeface="KaiTi" pitchFamily="49" charset="-122"/>
                <a:ea typeface="KaiTi" pitchFamily="49" charset="-122"/>
              </a:rPr>
              <a:t>每個禮拜給自己幾個小時，或每個月給自己放一天假， 照顧自己的需要，例如：上理容院，看場電影，上舘子打牙祭，逛街，參加體育活動。</a:t>
            </a:r>
            <a:endParaRPr lang="en-US" altLang="zh-CN" sz="9600" b="1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>
              <a:buFont typeface="+mj-lt"/>
              <a:buAutoNum type="arabicPeriod" startAt="8"/>
            </a:pPr>
            <a:endParaRPr lang="en-US" altLang="zh-CN" sz="9600" b="1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>
              <a:buAutoNum type="arabicPeriod" startAt="9"/>
            </a:pPr>
            <a:r>
              <a:rPr lang="zh-CN" altLang="en-US" sz="9600" b="1" dirty="0" smtClean="0">
                <a:latin typeface="KaiTi" pitchFamily="49" charset="-122"/>
                <a:ea typeface="KaiTi" pitchFamily="49" charset="-122"/>
              </a:rPr>
              <a:t>定期參加病友家屬支持團體，不單打獨鬥。與社區病 友關懷機構保持聯係，掌握</a:t>
            </a:r>
            <a:r>
              <a:rPr lang="zh-CN" altLang="en-US" sz="9600" b="1" dirty="0">
                <a:latin typeface="KaiTi" pitchFamily="49" charset="-122"/>
                <a:ea typeface="KaiTi" pitchFamily="49" charset="-122"/>
              </a:rPr>
              <a:t>最新</a:t>
            </a:r>
            <a:r>
              <a:rPr lang="zh-CN" altLang="en-US" sz="9600" b="1" dirty="0" smtClean="0">
                <a:latin typeface="KaiTi" pitchFamily="49" charset="-122"/>
                <a:ea typeface="KaiTi" pitchFamily="49" charset="-122"/>
              </a:rPr>
              <a:t>社區照護資源，例如政府或社區福利機構所提供的家庭照顧者喘息服務。</a:t>
            </a:r>
            <a:endParaRPr lang="en-US" altLang="zh-CN" sz="9600" b="1" dirty="0" smtClean="0">
              <a:latin typeface="KaiTi" pitchFamily="49" charset="-122"/>
              <a:ea typeface="KaiTi" pitchFamily="49" charset="-122"/>
            </a:endParaRPr>
          </a:p>
          <a:p>
            <a:pPr marL="1371600" indent="-1371600">
              <a:buAutoNum type="arabicPeriod" startAt="9"/>
            </a:pPr>
            <a:endParaRPr lang="en-US" altLang="zh-CN" sz="9600" b="1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/>
            <a:r>
              <a:rPr lang="en-US" altLang="zh-CN" sz="9600" b="1" dirty="0" smtClean="0">
                <a:latin typeface="KaiTi" pitchFamily="49" charset="-122"/>
                <a:ea typeface="KaiTi" pitchFamily="49" charset="-122"/>
              </a:rPr>
              <a:t>10.</a:t>
            </a:r>
            <a:r>
              <a:rPr lang="zh-CN" altLang="en-US" sz="9600" b="1" dirty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9600" b="1" dirty="0" smtClean="0">
                <a:latin typeface="KaiTi" pitchFamily="49" charset="-122"/>
                <a:ea typeface="KaiTi" pitchFamily="49" charset="-122"/>
              </a:rPr>
              <a:t>如果壓力過大，憂鬱症狀列表超過</a:t>
            </a:r>
            <a:r>
              <a:rPr lang="en-US" altLang="zh-CN" sz="9600" b="1" dirty="0" smtClean="0">
                <a:latin typeface="KaiTi" pitchFamily="49" charset="-122"/>
                <a:ea typeface="KaiTi" pitchFamily="49" charset="-122"/>
              </a:rPr>
              <a:t>3</a:t>
            </a:r>
            <a:r>
              <a:rPr lang="zh-CN" altLang="en-US" sz="9600" b="1" dirty="0" smtClean="0">
                <a:latin typeface="KaiTi" pitchFamily="49" charset="-122"/>
                <a:ea typeface="KaiTi" pitchFamily="49" charset="-122"/>
              </a:rPr>
              <a:t>項，且期間持續 超過兩星期，需考慮尋求心理專業人士的協助，千萬不要忌諱求助。　</a:t>
            </a:r>
            <a:endParaRPr lang="en-US" altLang="zh-CN" sz="9600" b="1" dirty="0" smtClean="0">
              <a:latin typeface="KaiTi" pitchFamily="49" charset="-122"/>
              <a:ea typeface="KaiTi" pitchFamily="49" charset="-122"/>
            </a:endParaRPr>
          </a:p>
          <a:p>
            <a:pPr marL="574675" indent="-574675"/>
            <a:endParaRPr lang="en-US" altLang="zh-CN" sz="56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574675" indent="-574675"/>
            <a:r>
              <a:rPr lang="zh-CN" altLang="en-US" sz="56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5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　</a:t>
            </a:r>
            <a:r>
              <a:rPr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74675" indent="-574675"/>
            <a:endParaRPr lang="en-US" altLang="zh-CN" sz="96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62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6200" dirty="0" smtClean="0">
                <a:latin typeface="KaiTi" pitchFamily="49" charset="-122"/>
                <a:ea typeface="KaiTi" pitchFamily="49" charset="-122"/>
              </a:rPr>
              <a:t>　　</a:t>
            </a:r>
            <a:endParaRPr lang="en-US" altLang="zh-CN" sz="62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988840"/>
            <a:ext cx="6336704" cy="4248472"/>
          </a:xfrm>
        </p:spPr>
        <p:txBody>
          <a:bodyPr>
            <a:normAutofit fontScale="90000"/>
          </a:bodyPr>
          <a:lstStyle/>
          <a:p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>          </a:t>
            </a:r>
            <a:br>
              <a:rPr lang="en-US" altLang="zh-TW" sz="3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latin typeface="KaiTi" pitchFamily="49" charset="-122"/>
                <a:ea typeface="KaiTi" pitchFamily="49" charset="-122"/>
              </a:rPr>
              <a:t>        </a:t>
            </a:r>
            <a:r>
              <a:rPr lang="en-US" altLang="zh-TW" sz="3200" b="1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b="1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b="1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zh-TW" altLang="en-US" sz="40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>           </a:t>
            </a: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  <a:t>  </a:t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  <a:t>          </a:t>
            </a:r>
            <a:endParaRPr lang="zh-TW" altLang="en-US" sz="4400" dirty="0">
              <a:solidFill>
                <a:schemeClr val="accent6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7488832" cy="532859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                   </a:t>
            </a:r>
            <a:endParaRPr lang="en-US" altLang="zh-CN" dirty="0" smtClean="0">
              <a:latin typeface="FangSong" pitchFamily="49" charset="-122"/>
              <a:ea typeface="FangSong" pitchFamily="49" charset="-122"/>
            </a:endParaRPr>
          </a:p>
          <a:p>
            <a:r>
              <a:rPr lang="en-US" altLang="zh-CN" dirty="0" smtClean="0">
                <a:latin typeface="FangSong" pitchFamily="49" charset="-122"/>
                <a:ea typeface="FangSong" pitchFamily="49" charset="-122"/>
              </a:rPr>
              <a:t>      </a:t>
            </a:r>
            <a:r>
              <a:rPr lang="en-US" altLang="zh-TW" sz="2800" dirty="0" smtClean="0">
                <a:solidFill>
                  <a:schemeClr val="accent6"/>
                </a:solidFill>
                <a:latin typeface="FangSong" pitchFamily="49" charset="-122"/>
                <a:ea typeface="FangSong" pitchFamily="49" charset="-122"/>
                <a:cs typeface="Arial Unicode MS"/>
              </a:rPr>
              <a:t>      </a:t>
            </a:r>
          </a:p>
          <a:p>
            <a:r>
              <a:rPr lang="en-US" altLang="zh-TW" sz="2800" b="1" dirty="0">
                <a:solidFill>
                  <a:schemeClr val="accent6"/>
                </a:solidFill>
                <a:latin typeface="FangSong" pitchFamily="49" charset="-122"/>
                <a:ea typeface="FangSong" pitchFamily="49" charset="-122"/>
                <a:cs typeface="Arial Unicode MS"/>
              </a:rPr>
              <a:t> </a:t>
            </a:r>
            <a:r>
              <a:rPr lang="en-US" altLang="zh-TW" sz="2800" b="1" dirty="0" smtClean="0">
                <a:solidFill>
                  <a:schemeClr val="accent6"/>
                </a:solidFill>
                <a:latin typeface="FangSong" pitchFamily="49" charset="-122"/>
                <a:ea typeface="FangSong" pitchFamily="49" charset="-122"/>
                <a:cs typeface="Arial Unicode MS"/>
              </a:rPr>
              <a:t>          </a:t>
            </a:r>
          </a:p>
          <a:p>
            <a:r>
              <a:rPr lang="en-US" altLang="zh-TW" sz="2800" b="1" dirty="0">
                <a:solidFill>
                  <a:schemeClr val="accent6"/>
                </a:solidFill>
                <a:latin typeface="FangSong" pitchFamily="49" charset="-122"/>
                <a:ea typeface="FangSong" pitchFamily="49" charset="-122"/>
                <a:cs typeface="Arial Unicode MS"/>
              </a:rPr>
              <a:t> </a:t>
            </a:r>
            <a:r>
              <a:rPr lang="en-US" altLang="zh-TW" sz="2800" b="1" dirty="0" smtClean="0">
                <a:solidFill>
                  <a:schemeClr val="accent6"/>
                </a:solidFill>
                <a:latin typeface="FangSong" pitchFamily="49" charset="-122"/>
                <a:ea typeface="FangSong" pitchFamily="49" charset="-122"/>
                <a:cs typeface="Arial Unicode MS"/>
              </a:rPr>
              <a:t>          </a:t>
            </a:r>
            <a:r>
              <a:rPr lang="zh-TW" altLang="en-US" sz="46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Arial Unicode MS"/>
              </a:rPr>
              <a:t>重症病患家屬講習會</a:t>
            </a:r>
            <a:r>
              <a:rPr lang="zh-TW" altLang="en-US" sz="4600" dirty="0" smtClean="0">
                <a:solidFill>
                  <a:schemeClr val="tx2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Arial Unicode MS"/>
              </a:rPr>
              <a:t>  </a:t>
            </a:r>
            <a:r>
              <a:rPr lang="zh-TW" altLang="en-US" sz="28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  <a:t/>
            </a:r>
            <a:br>
              <a:rPr lang="zh-TW" altLang="en-US" sz="28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  <a:cs typeface="Arial Unicode MS"/>
              </a:rPr>
            </a:br>
            <a:endParaRPr lang="en-US" altLang="zh-CN" dirty="0" smtClean="0">
              <a:latin typeface="FangSong" pitchFamily="49" charset="-122"/>
              <a:ea typeface="FangSong" pitchFamily="49" charset="-122"/>
            </a:endParaRPr>
          </a:p>
          <a:p>
            <a:pPr algn="ctr"/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            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r>
              <a:rPr lang="en-US" altLang="zh-TW" dirty="0">
                <a:latin typeface="FangSong" pitchFamily="49" charset="-122"/>
                <a:ea typeface="FangSong" pitchFamily="49" charset="-122"/>
              </a:rPr>
              <a:t> 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            </a:t>
            </a:r>
            <a:r>
              <a:rPr lang="en-US" altLang="zh-TW"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〜 </a:t>
            </a:r>
            <a:r>
              <a:rPr lang="zh-CN" altLang="en-US"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給出愛</a:t>
            </a:r>
            <a:r>
              <a:rPr lang="zh-CN" altLang="en-US"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，也疼惜自己</a:t>
            </a:r>
            <a:r>
              <a:rPr lang="en-US" altLang="zh-TW"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〜</a:t>
            </a:r>
            <a:endParaRPr lang="en-US" altLang="zh-CN" sz="4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en-US" altLang="zh-CN" dirty="0" smtClean="0">
                <a:latin typeface="FangSong" pitchFamily="49" charset="-122"/>
                <a:ea typeface="FangSong" pitchFamily="49" charset="-122"/>
              </a:rPr>
              <a:t>             </a:t>
            </a:r>
          </a:p>
          <a:p>
            <a:pPr algn="ctr"/>
            <a:r>
              <a:rPr lang="zh-CN" altLang="en-US" sz="4100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照顧者的壓力處理和自我照顧</a:t>
            </a:r>
            <a:r>
              <a:rPr lang="en-US" altLang="zh-CN" dirty="0" smtClean="0">
                <a:solidFill>
                  <a:schemeClr val="accent3"/>
                </a:solidFill>
                <a:latin typeface="FangSong" pitchFamily="49" charset="-122"/>
                <a:ea typeface="FangSong" pitchFamily="49" charset="-122"/>
              </a:rPr>
              <a:t>     </a:t>
            </a:r>
          </a:p>
          <a:p>
            <a:pPr algn="ctr"/>
            <a:r>
              <a:rPr lang="en-US" altLang="zh-CN" dirty="0" smtClean="0">
                <a:latin typeface="FangSong" pitchFamily="49" charset="-122"/>
                <a:ea typeface="FangSong" pitchFamily="49" charset="-122"/>
              </a:rPr>
              <a:t>               </a:t>
            </a:r>
          </a:p>
          <a:p>
            <a:pPr algn="ctr"/>
            <a:r>
              <a:rPr lang="zh-CN" altLang="en-US" sz="2600" dirty="0" smtClean="0">
                <a:latin typeface="KaiTi" pitchFamily="49" charset="-122"/>
                <a:ea typeface="KaiTi" pitchFamily="49" charset="-122"/>
              </a:rPr>
              <a:t>                                                        講員</a:t>
            </a:r>
            <a:r>
              <a:rPr lang="en-US" altLang="zh-CN" sz="2600" dirty="0" smtClean="0">
                <a:latin typeface="KaiTi" pitchFamily="49" charset="-122"/>
                <a:ea typeface="KaiTi" pitchFamily="49" charset="-122"/>
              </a:rPr>
              <a:t>:</a:t>
            </a:r>
            <a:r>
              <a:rPr lang="zh-CN" altLang="en-US" sz="2600" dirty="0" smtClean="0">
                <a:latin typeface="KaiTi" pitchFamily="49" charset="-122"/>
                <a:ea typeface="KaiTi" pitchFamily="49" charset="-122"/>
              </a:rPr>
              <a:t>陳維珊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altLang="zh-CN" dirty="0" smtClean="0"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en-US" altLang="zh-CN" sz="2200" b="1" dirty="0" smtClean="0">
                <a:latin typeface="FangSong" pitchFamily="49" charset="-122"/>
                <a:ea typeface="FangSong" pitchFamily="49" charset="-122"/>
              </a:rPr>
              <a:t>09/27/14</a:t>
            </a:r>
            <a:r>
              <a:rPr lang="zh-CN" altLang="en-US" sz="1800" b="1" dirty="0" smtClean="0">
                <a:latin typeface="FangSong" pitchFamily="49" charset="-122"/>
                <a:ea typeface="FangSong" pitchFamily="49" charset="-122"/>
              </a:rPr>
              <a:t>       </a:t>
            </a:r>
            <a:endParaRPr lang="en-US" altLang="zh-CN" sz="1800" b="1" dirty="0" smtClean="0">
              <a:latin typeface="FangSong" pitchFamily="49" charset="-122"/>
              <a:ea typeface="FangSong" pitchFamily="49" charset="-122"/>
            </a:endParaRPr>
          </a:p>
          <a:p>
            <a:pPr algn="ctr"/>
            <a:r>
              <a:rPr lang="zh-CN" altLang="en-US" sz="1800" b="1" dirty="0" smtClean="0">
                <a:latin typeface="FangSong" pitchFamily="49" charset="-122"/>
                <a:ea typeface="FangSong" pitchFamily="49" charset="-122"/>
              </a:rPr>
              <a:t>                            </a:t>
            </a:r>
            <a:endParaRPr lang="zh-TW" altLang="en-US" sz="1800" b="1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5113" cy="720079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附錄（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--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社區重要資源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640871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pPr marL="520700" indent="-520700">
              <a:buBlip>
                <a:blip r:embed="rId3"/>
              </a:buBlip>
            </a:pPr>
            <a:r>
              <a:rPr lang="en-US" altLang="zh-TW" sz="2900" b="1" dirty="0" smtClean="0">
                <a:solidFill>
                  <a:schemeClr val="tx2">
                    <a:lumMod val="75000"/>
                  </a:schemeClr>
                </a:solidFill>
              </a:rPr>
              <a:t>California Caregiver Resource Centers 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</a:rPr>
              <a:t>加州居家照顧者資源中心</a:t>
            </a:r>
            <a:endParaRPr lang="en-US" altLang="zh-TW" sz="2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indent="-914400"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提供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資源轉介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照護計劃諮詢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　喘息服務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短期心理諮商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自助團體 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法律及財務諮詢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教育課程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900" b="1" u="sng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www.cacrc.org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914400" indent="-914400">
              <a:buNone/>
            </a:pPr>
            <a:endParaRPr lang="en-US" altLang="zh-CN" sz="2900" b="1" dirty="0" smtClean="0">
              <a:solidFill>
                <a:schemeClr val="tx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</a:rPr>
              <a:t>Alzheimer‘s 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</a:rPr>
              <a:t>Association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阿</a:t>
            </a:r>
            <a:r>
              <a:rPr lang="zh-CN" altLang="en-US" sz="2600" b="1" dirty="0">
                <a:solidFill>
                  <a:schemeClr val="tx2">
                    <a:lumMod val="75000"/>
                  </a:schemeClr>
                </a:solidFill>
              </a:rPr>
              <a:t>滋海默</a:t>
            </a:r>
            <a:r>
              <a:rPr lang="zh-CN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症協會</a:t>
            </a:r>
            <a:endParaRPr lang="en-US" altLang="zh-TW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35000" indent="-635000">
              <a:buNone/>
            </a:pP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</a:rPr>
              <a:t>www.alz.org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中文服務專線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</a:rPr>
              <a:t>：</a:t>
            </a:r>
            <a:r>
              <a:rPr lang="en-US" altLang="zh-CN" sz="2900" dirty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TW" sz="2900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650)623-3143</a:t>
            </a:r>
            <a:r>
              <a:rPr lang="en-US" altLang="zh-TW" sz="29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zh-CN" sz="2900" b="1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TW" sz="2900" dirty="0" smtClean="0">
                <a:solidFill>
                  <a:schemeClr val="tx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800)272-3900</a:t>
            </a:r>
            <a:endParaRPr lang="en-US" altLang="zh-TW" sz="2900" dirty="0">
              <a:solidFill>
                <a:schemeClr val="tx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　　　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2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附錄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--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社區重要資源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07361"/>
            <a:ext cx="7450987" cy="4934007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In Home Support Service                      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社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</a:rPr>
              <a:t>會福利居家照護服務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06400" indent="-406400"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Alameda 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County  (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510)577-1900 </a:t>
            </a:r>
          </a:p>
          <a:p>
            <a:pPr marL="406400" indent="-406400">
              <a:buNone/>
            </a:pP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Santa Clara County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 (408)792-1600 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</a:endParaRPr>
          </a:p>
          <a:p>
            <a:pPr marL="406400" indent="-406400"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San 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Mateo County (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800)675-8437</a:t>
            </a:r>
          </a:p>
          <a:p>
            <a:pPr marL="406400" indent="-406400">
              <a:buNone/>
            </a:pP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San 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Francisco City &amp;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 County (415)355-6700 </a:t>
            </a: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Contra 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Costa County (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925)522-7673</a:t>
            </a: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</a:rPr>
              <a:t>希望之心安寧醫護關懷中心 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heartofhopehospice.org   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408)986-8584</a:t>
            </a: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角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聲癌症關懷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　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cancer.cchc.org    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888)663-8585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36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584176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附錄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講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員簡</a:t>
            </a: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介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CN" sz="28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2800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陳</a:t>
            </a:r>
            <a:r>
              <a:rPr lang="zh-TW" altLang="en-US" sz="2800" dirty="0">
                <a:latin typeface="KaiTi" pitchFamily="49" charset="-122"/>
                <a:ea typeface="KaiTi" pitchFamily="49" charset="-122"/>
              </a:rPr>
              <a:t>維珊</a:t>
            </a:r>
            <a:r>
              <a:rPr lang="zh-CN" altLang="en-US" sz="28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Blanche</a:t>
            </a:r>
            <a:r>
              <a:rPr lang="zh-CN" altLang="en-US" sz="28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Chen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en-US" altLang="zh-CN" sz="2800" dirty="0" smtClean="0">
                <a:latin typeface="KaiTi" pitchFamily="49" charset="-122"/>
                <a:ea typeface="KaiTi" pitchFamily="49" charset="-122"/>
              </a:rPr>
              <a:t>MSW,LCSW 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執照臨</a:t>
            </a:r>
            <a:r>
              <a:rPr lang="zh-CN" altLang="en-US" sz="2800" dirty="0">
                <a:latin typeface="KaiTi" pitchFamily="49" charset="-122"/>
                <a:ea typeface="KaiTi" pitchFamily="49" charset="-122"/>
              </a:rPr>
              <a:t>床社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工師</a:t>
            </a:r>
            <a:endParaRPr lang="zh-TW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6768752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u"/>
            </a:pPr>
            <a:endParaRPr lang="en-US" altLang="zh-TW" sz="29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SzPct val="80000"/>
              <a:buNone/>
            </a:pPr>
            <a:endParaRPr lang="en-US" altLang="zh-TW" sz="29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u"/>
            </a:pPr>
            <a:endParaRPr lang="en-US" altLang="zh-TW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資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深安寧療護社工師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現任「角聲癌症關懷」督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導</a:t>
            </a:r>
            <a:r>
              <a:rPr lang="en-US" altLang="zh-TW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希望之心安寧醫護關懷中心」共同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辦人。</a:t>
            </a:r>
            <a:endParaRPr lang="en-US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2001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年華盛頓大學社會工作研究所碩士畢業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主修精神 衛生及死亡與瀕死。曾擔任加州安寧療護機構專任社工師十年 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陪伴過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1,600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多位生命末期病人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專注於末期病人與其家屬面 對死亡與悲傷失落的心靈輔導。</a:t>
            </a:r>
            <a:endParaRPr lang="en-US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TW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2013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年九月接受中國上海交通大學附屬瑞金醫院邀請</a:t>
            </a:r>
            <a:r>
              <a:rPr lang="en-US" altLang="zh-TW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于第二屆腫瘤患者全人關懷國際研討會中</a:t>
            </a:r>
            <a:r>
              <a:rPr lang="en-US" altLang="zh-TW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主講「生命末期關懷」與 「悲傷輔導」。</a:t>
            </a:r>
            <a:endParaRPr lang="en-US" altLang="zh-TW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SzPct val="80000"/>
              <a:buNone/>
            </a:pP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 latinLnBrk="1">
              <a:buClr>
                <a:schemeClr val="accent4">
                  <a:lumMod val="50000"/>
                </a:schemeClr>
              </a:buClr>
              <a:buSzPct val="80000"/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版：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2013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年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3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月出版了有聲書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《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因為愛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,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所以走過悲 傷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》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華語</a:t>
            </a:r>
            <a:r>
              <a:rPr lang="zh-TW" altLang="en-US" sz="3200" dirty="0" smtClean="0">
                <a:latin typeface="+mj-lt"/>
                <a:ea typeface="KaiTi" panose="02010609060101010101" pitchFamily="49" charset="-122"/>
              </a:rPr>
              <a:t>關懷系列</a:t>
            </a:r>
            <a:r>
              <a:rPr lang="en-US" altLang="zh-TW" sz="3200" dirty="0" smtClean="0">
                <a:latin typeface="+mj-lt"/>
                <a:ea typeface="KaiTi" panose="02010609060101010101" pitchFamily="49" charset="-122"/>
              </a:rPr>
              <a:t>6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片</a:t>
            </a:r>
            <a:r>
              <a:rPr lang="en-US" altLang="zh-TW" sz="3200" dirty="0">
                <a:latin typeface="+mj-lt"/>
                <a:ea typeface="KaiTi" panose="02010609060101010101" pitchFamily="49" charset="-122"/>
              </a:rPr>
              <a:t>CD</a:t>
            </a:r>
            <a:r>
              <a:rPr lang="zh-TW" altLang="en-US" sz="3200" dirty="0">
                <a:latin typeface="+mj-lt"/>
                <a:ea typeface="KaiTi" panose="02010609060101010101" pitchFamily="49" charset="-122"/>
              </a:rPr>
              <a:t>專輯</a:t>
            </a:r>
            <a:r>
              <a:rPr lang="zh-TW" altLang="en-US" sz="3200" dirty="0" smtClean="0">
                <a:latin typeface="+mj-lt"/>
                <a:ea typeface="KaiTi" panose="02010609060101010101" pitchFamily="49" charset="-122"/>
              </a:rPr>
              <a:t>。    </a:t>
            </a:r>
            <a:endParaRPr lang="en-US" altLang="zh-TW" sz="3200" dirty="0" smtClean="0">
              <a:latin typeface="+mj-lt"/>
              <a:ea typeface="KaiTi" panose="02010609060101010101" pitchFamily="49" charset="-122"/>
            </a:endParaRPr>
          </a:p>
          <a:p>
            <a:pPr marL="685800" indent="-685800" latinLnBrk="1">
              <a:buClr>
                <a:schemeClr val="accent4">
                  <a:lumMod val="50000"/>
                </a:schemeClr>
              </a:buClr>
              <a:buSzPct val="80000"/>
              <a:buNone/>
            </a:pPr>
            <a:r>
              <a:rPr lang="zh-TW" altLang="en-US" sz="3200" dirty="0" smtClean="0">
                <a:latin typeface="+mj-lt"/>
                <a:ea typeface="KaiTi" panose="02010609060101010101" pitchFamily="49" charset="-122"/>
              </a:rPr>
              <a:t>         </a:t>
            </a:r>
            <a:r>
              <a:rPr lang="en-US" altLang="zh-CN" sz="3200" dirty="0" smtClean="0">
                <a:latin typeface="+mj-lt"/>
                <a:ea typeface="KaiTi" panose="02010609060101010101" pitchFamily="49" charset="-122"/>
              </a:rPr>
              <a:t>2014</a:t>
            </a:r>
            <a:r>
              <a:rPr lang="zh-CN" altLang="en-US" sz="3200" dirty="0">
                <a:latin typeface="+mj-lt"/>
                <a:ea typeface="KaiTi" panose="02010609060101010101" pitchFamily="49" charset="-122"/>
              </a:rPr>
              <a:t>年與趙菠倩</a:t>
            </a:r>
            <a:r>
              <a:rPr lang="en-US" altLang="zh-CN" sz="3200" dirty="0">
                <a:latin typeface="+mj-lt"/>
                <a:ea typeface="KaiTi" panose="02010609060101010101" pitchFamily="49" charset="-122"/>
              </a:rPr>
              <a:t>(Pauline Nee)</a:t>
            </a:r>
            <a:r>
              <a:rPr lang="zh-CN" altLang="en-US" sz="3200" dirty="0">
                <a:latin typeface="+mj-lt"/>
                <a:ea typeface="KaiTi" panose="02010609060101010101" pitchFamily="49" charset="-122"/>
              </a:rPr>
              <a:t>資深腫瘤臨床護理師共同出</a:t>
            </a:r>
            <a:r>
              <a:rPr lang="zh-CN" altLang="en-US" sz="3200" dirty="0" smtClean="0">
                <a:latin typeface="+mj-lt"/>
                <a:ea typeface="KaiTi" panose="02010609060101010101" pitchFamily="49" charset="-122"/>
              </a:rPr>
              <a:t>版  中</a:t>
            </a:r>
            <a:r>
              <a:rPr lang="zh-CN" altLang="en-US" sz="3200" dirty="0">
                <a:latin typeface="+mj-lt"/>
                <a:ea typeface="KaiTi" panose="02010609060101010101" pitchFamily="49" charset="-122"/>
              </a:rPr>
              <a:t>英文</a:t>
            </a:r>
            <a:r>
              <a:rPr lang="zh-CN" altLang="en-US" sz="3200" dirty="0" smtClean="0">
                <a:latin typeface="+mj-lt"/>
                <a:ea typeface="KaiTi" panose="02010609060101010101" pitchFamily="49" charset="-122"/>
              </a:rPr>
              <a:t>版安寧療護手冊</a:t>
            </a:r>
            <a:r>
              <a:rPr lang="en-US" altLang="zh-CN" sz="3200" dirty="0" smtClean="0">
                <a:latin typeface="+mj-lt"/>
                <a:ea typeface="KaiTi" panose="02010609060101010101" pitchFamily="49" charset="-122"/>
              </a:rPr>
              <a:t>《</a:t>
            </a:r>
            <a:r>
              <a:rPr lang="zh-CN" altLang="en-US" sz="3200" dirty="0">
                <a:latin typeface="+mj-lt"/>
                <a:ea typeface="KaiTi" panose="02010609060101010101" pitchFamily="49" charset="-122"/>
              </a:rPr>
              <a:t>在愛中道別</a:t>
            </a:r>
            <a:r>
              <a:rPr lang="en-US" altLang="zh-CN" sz="3200" dirty="0">
                <a:latin typeface="+mj-lt"/>
                <a:ea typeface="KaiTi" panose="02010609060101010101" pitchFamily="49" charset="-122"/>
              </a:rPr>
              <a:t>:</a:t>
            </a:r>
            <a:r>
              <a:rPr lang="zh-CN" altLang="en-US" sz="3200" dirty="0">
                <a:latin typeface="+mj-lt"/>
                <a:ea typeface="KaiTi" panose="02010609060101010101" pitchFamily="49" charset="-122"/>
              </a:rPr>
              <a:t>我人生的最後一</a:t>
            </a:r>
            <a:r>
              <a:rPr lang="zh-CN" altLang="en-US" sz="3200" dirty="0" smtClean="0">
                <a:latin typeface="+mj-lt"/>
                <a:ea typeface="KaiTi" panose="02010609060101010101" pitchFamily="49" charset="-122"/>
              </a:rPr>
              <a:t>程</a:t>
            </a:r>
            <a:r>
              <a:rPr lang="en-US" altLang="zh-CN" sz="3200" smtClean="0">
                <a:latin typeface="+mj-lt"/>
                <a:ea typeface="KaiTi" panose="02010609060101010101" pitchFamily="49" charset="-122"/>
              </a:rPr>
              <a:t>》《Waving </a:t>
            </a:r>
            <a:r>
              <a:rPr lang="en-US" altLang="zh-CN" sz="3200" dirty="0">
                <a:latin typeface="+mj-lt"/>
                <a:ea typeface="KaiTi" panose="02010609060101010101" pitchFamily="49" charset="-122"/>
              </a:rPr>
              <a:t>Goodbye in </a:t>
            </a:r>
            <a:r>
              <a:rPr lang="en-US" altLang="zh-CN" sz="3200" dirty="0" smtClean="0">
                <a:latin typeface="+mj-lt"/>
                <a:ea typeface="KaiTi" panose="02010609060101010101" pitchFamily="49" charset="-122"/>
              </a:rPr>
              <a:t>Love--</a:t>
            </a:r>
            <a:r>
              <a:rPr lang="en-US" altLang="zh-CN" sz="3200" dirty="0">
                <a:latin typeface="+mj-lt"/>
                <a:ea typeface="KaiTi" panose="02010609060101010101" pitchFamily="49" charset="-122"/>
              </a:rPr>
              <a:t>My Last Journey 》</a:t>
            </a:r>
            <a:r>
              <a:rPr lang="zh-CN" altLang="en-US" sz="3200" dirty="0" smtClean="0">
                <a:latin typeface="+mj-lt"/>
                <a:ea typeface="KaiTi" panose="02010609060101010101" pitchFamily="49" charset="-122"/>
              </a:rPr>
              <a:t>。</a:t>
            </a:r>
            <a:endParaRPr lang="en-US" altLang="zh-CN" sz="3200" dirty="0" smtClean="0">
              <a:latin typeface="+mj-lt"/>
              <a:ea typeface="KaiTi" panose="02010609060101010101" pitchFamily="49" charset="-122"/>
            </a:endParaRPr>
          </a:p>
          <a:p>
            <a:pPr marL="685800" indent="-685800" latinLnBrk="1">
              <a:buClr>
                <a:schemeClr val="accent4">
                  <a:lumMod val="50000"/>
                </a:schemeClr>
              </a:buClr>
              <a:buSzPct val="80000"/>
              <a:buNone/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685800" indent="-685800" latinLnBrk="1">
              <a:buClr>
                <a:schemeClr val="accent4">
                  <a:lumMod val="50000"/>
                </a:schemeClr>
              </a:buClr>
              <a:buSzPct val="80000"/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      </a:t>
            </a:r>
            <a:endParaRPr lang="en-US" altLang="zh-TW" sz="13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685800" indent="-685800" latinLnBrk="1">
              <a:buClr>
                <a:schemeClr val="accent4">
                  <a:lumMod val="50000"/>
                </a:schemeClr>
              </a:buClr>
              <a:buSzPct val="80000"/>
              <a:buNone/>
            </a:pP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79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435552" cy="1844966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3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</a:br>
            <a:r>
              <a:rPr lang="zh-TW" altLang="en-US" sz="36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>愛裏沒有懼怕 愛既完全 就把懼怕除去</a:t>
            </a:r>
            <a:r>
              <a:rPr lang="en-US" altLang="zh-CN" sz="32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　　</a:t>
            </a:r>
            <a:endParaRPr lang="zh-TW" altLang="en-US" sz="2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731696" cy="6525344"/>
          </a:xfrm>
        </p:spPr>
        <p:txBody>
          <a:bodyPr/>
          <a:lstStyle/>
          <a:p>
            <a:r>
              <a:rPr lang="en-US" altLang="zh-TW" dirty="0" smtClean="0"/>
              <a:t>            </a:t>
            </a:r>
            <a:endParaRPr lang="zh-TW" altLang="en-US" dirty="0"/>
          </a:p>
        </p:txBody>
      </p:sp>
      <p:pic>
        <p:nvPicPr>
          <p:cNvPr id="2050" name="Picture 2" descr="C:\Users\weishan chen\Downloads\Fotolia_49717435_Subscription_Monthly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7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5112568" cy="7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62068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        </a:t>
            </a: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祝</a:t>
            </a:r>
            <a:r>
              <a:rPr lang="zh-CN" altLang="en-US" sz="3600" b="1" dirty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福各位和您親愛的家</a:t>
            </a: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人</a:t>
            </a:r>
            <a:endParaRPr lang="en-US" altLang="zh-CN" sz="3600" b="1" dirty="0" smtClean="0">
              <a:solidFill>
                <a:srgbClr val="92D05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3600" b="1" dirty="0">
                <a:solidFill>
                  <a:srgbClr val="92D050"/>
                </a:solidFill>
                <a:latin typeface="KaiTi" pitchFamily="49" charset="-122"/>
                <a:ea typeface="KaiTi" pitchFamily="49" charset="-122"/>
                <a:cs typeface="Arial Unicode MS"/>
              </a:rPr>
              <a:t> </a:t>
            </a:r>
            <a:r>
              <a:rPr lang="en-US" altLang="zh-CN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  <a:cs typeface="Arial Unicode MS"/>
              </a:rPr>
              <a:t>       </a:t>
            </a: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健康</a:t>
            </a:r>
            <a:r>
              <a:rPr lang="zh-CN" altLang="en-US" sz="3600" b="1" dirty="0" smtClean="0">
                <a:solidFill>
                  <a:srgbClr val="92D050"/>
                </a:solidFill>
                <a:latin typeface="Arial Unicode MS"/>
                <a:ea typeface="Arial Unicode MS"/>
                <a:cs typeface="Arial Unicode MS"/>
              </a:rPr>
              <a:t> ✽  </a:t>
            </a: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平安 </a:t>
            </a:r>
            <a:r>
              <a:rPr lang="zh-CN" altLang="en-US" sz="3600" b="1" dirty="0" smtClean="0">
                <a:solidFill>
                  <a:srgbClr val="92D050"/>
                </a:solidFill>
                <a:latin typeface="Arial Unicode MS"/>
                <a:ea typeface="Arial Unicode MS"/>
                <a:cs typeface="Arial Unicode MS"/>
              </a:rPr>
              <a:t>✽ </a:t>
            </a: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喜樂</a:t>
            </a:r>
            <a:endParaRPr lang="zh-TW" altLang="en-US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3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       </a:t>
            </a:r>
            <a:endParaRPr lang="zh-TW" altLang="en-US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48680"/>
            <a:ext cx="7920880" cy="64807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32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症照顧者經常容易出現的情緒感</a:t>
            </a:r>
            <a:r>
              <a:rPr lang="zh-CN" altLang="en-US" sz="36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受</a:t>
            </a:r>
            <a:endParaRPr lang="en-US" altLang="zh-CN" sz="36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marL="0" lvl="0" indent="0">
              <a:buNone/>
            </a:pPr>
            <a:endParaRPr lang="en-US" altLang="zh-CN" sz="3200" b="1" dirty="0" smtClean="0">
              <a:solidFill>
                <a:schemeClr val="accent6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1435100" lvl="0" indent="508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焦慮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內疚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急躁</a:t>
            </a:r>
            <a:endParaRPr lang="en-US" altLang="zh-CN" sz="32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marL="1600200" lvl="0" indent="-1651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無助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絕望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孤立</a:t>
            </a:r>
            <a:endParaRPr lang="en-US" altLang="zh-CN" sz="32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marL="1600200" lvl="0" indent="-1651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沒</a:t>
            </a:r>
            <a:r>
              <a:rPr lang="zh-CN" altLang="en-US" sz="3200" b="1" dirty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有人了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解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沮喪 疲憊</a:t>
            </a:r>
            <a:endParaRPr lang="en-US" altLang="zh-CN" sz="32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marL="1600200" lvl="0" indent="-165100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自責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/ </a:t>
            </a:r>
            <a:r>
              <a:rPr lang="zh-CN" altLang="en-US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憤怒 麻</a:t>
            </a:r>
            <a:r>
              <a:rPr lang="zh-CN" altLang="en-US" sz="3200" b="1" dirty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木</a:t>
            </a:r>
            <a:r>
              <a:rPr lang="en-US" altLang="zh-CN" sz="3200" b="1" dirty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    </a:t>
            </a:r>
            <a:r>
              <a:rPr lang="en-US" altLang="zh-CN" sz="2800" b="1" dirty="0" smtClean="0">
                <a:solidFill>
                  <a:schemeClr val="accent1">
                    <a:lumMod val="2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         </a:t>
            </a:r>
            <a:endParaRPr lang="en-US" altLang="zh-CN" sz="2800" b="1" dirty="0">
              <a:solidFill>
                <a:schemeClr val="accent1">
                  <a:lumMod val="2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0" lvl="0" indent="0">
              <a:buNone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                                                                                                                  </a:t>
            </a:r>
            <a:endParaRPr lang="en-US" altLang="zh-CN" sz="2000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  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          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2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4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重</a:t>
            </a:r>
            <a:r>
              <a:rPr lang="zh-CN" altLang="en-US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者常有的</a:t>
            </a:r>
            <a:r>
              <a:rPr lang="zh-CN" altLang="en-US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情緒經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歷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5229199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我能為他</a:t>
            </a:r>
            <a:r>
              <a:rPr lang="en-US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她做什麽呢？ 好像什麽也做不了</a:t>
            </a:r>
            <a:r>
              <a:rPr lang="zh-CN" altLang="zh-TW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。</a:t>
            </a:r>
            <a:r>
              <a:rPr lang="zh-CN" altLang="en-US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。。</a:t>
            </a:r>
            <a:endParaRPr lang="en-US" altLang="zh-CN" sz="2800" b="1" dirty="0" smtClean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 lvl="0">
              <a:buBlip>
                <a:blip r:embed="rId2"/>
              </a:buBlip>
            </a:pPr>
            <a:r>
              <a:rPr lang="zh-CN" altLang="zh-TW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們的關係變差了，他</a:t>
            </a:r>
            <a:r>
              <a:rPr lang="en-US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她脾氣變得很不穩定，我真不知道該怎麽辦。。。</a:t>
            </a:r>
            <a:endParaRPr lang="zh-TW" altLang="zh-TW" sz="28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家裏的事，工作上的事，孩子的事，照顧她</a:t>
            </a:r>
            <a:r>
              <a:rPr lang="en-US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他的事。。。我覺得好辛苦啊</a:t>
            </a:r>
            <a:r>
              <a:rPr lang="zh-CN" altLang="zh-TW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！</a:t>
            </a:r>
            <a:endParaRPr lang="en-US" altLang="zh-CN" sz="2800" b="1" dirty="0" smtClean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zh-TW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的脾氣變差了，每次發完脾氣，我就後悔了，可是，我也不想這樣，不知道該怎麽辦？ 我的壓力好大，有人了解嗎？ </a:t>
            </a:r>
            <a:endParaRPr lang="en-US" altLang="zh-CN" sz="28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201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重</a:t>
            </a:r>
            <a:r>
              <a:rPr lang="zh-CN" altLang="en-US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症照顧者常有的情緒經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歷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en-US" altLang="zh-CN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22203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CN" altLang="zh-TW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這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個病能治好嗎？萬一。。。我不敢想以後會怎</a:t>
            </a:r>
            <a:r>
              <a:rPr lang="zh-CN" altLang="en-US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麼</a:t>
            </a:r>
            <a:r>
              <a:rPr lang="zh-CN" altLang="zh-TW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樣</a:t>
            </a:r>
            <a:r>
              <a:rPr lang="zh-CN" altLang="en-US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！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          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我有時候覺得自己好孤單，覺得被捆綁，已經好久不曾外出透透氣。。。</a:t>
            </a:r>
            <a:endParaRPr lang="en-US" altLang="zh-CN" sz="28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為</a:t>
            </a:r>
            <a:r>
              <a:rPr lang="zh-CN" altLang="en-US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什麼我常常覺得疲累但是到了夜晚又睡不安穩？</a:t>
            </a:r>
            <a:endParaRPr lang="en-US" altLang="zh-CN" sz="28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不要再給我一大堆建議，好像我都沒有想到，沒有做好一樣。。。</a:t>
            </a:r>
            <a:endParaRPr lang="en-US" altLang="zh-CN" sz="28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</a:t>
            </a:r>
            <a:endParaRPr lang="en-US" altLang="zh-CN" sz="1300" dirty="0" smtClean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CN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</a:t>
            </a:r>
            <a:r>
              <a:rPr lang="zh-CN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3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8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8064896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>
              <a:buBlip>
                <a:blip r:embed="rId3"/>
              </a:buBlip>
            </a:pP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12800" dirty="0" smtClean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sz="1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重</a:t>
            </a:r>
            <a:r>
              <a:rPr lang="zh-CN" altLang="en-US" sz="128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症照顧者常有的情緒經</a:t>
            </a:r>
            <a:r>
              <a:rPr lang="zh-CN" altLang="en-US" sz="1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歷</a:t>
            </a:r>
            <a:r>
              <a:rPr lang="en-US" altLang="zh-CN" sz="1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1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三</a:t>
            </a:r>
            <a:r>
              <a:rPr lang="en-US" altLang="zh-CN" sz="1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en-US" altLang="zh-CN" sz="12800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endParaRPr lang="en-US" altLang="zh-CN" sz="11200" dirty="0" smtClean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希</a:t>
            </a:r>
            <a:r>
              <a:rPr lang="zh-CN" altLang="en-US" sz="11200" b="1" dirty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望能放下一切，好好休息</a:t>
            </a: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，即使只是三五天都好</a:t>
            </a:r>
            <a:r>
              <a:rPr lang="zh-CN" altLang="en-US" sz="11200" b="1" dirty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，</a:t>
            </a: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但</a:t>
            </a:r>
            <a:r>
              <a:rPr lang="zh-CN" altLang="en-US" sz="11200" b="1" dirty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是，有誰能替代</a:t>
            </a: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我來照顧呢？</a:t>
            </a:r>
            <a:endParaRPr lang="en-US" altLang="zh-CN" sz="11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zh-CN" altLang="en-US" sz="11200" b="1" dirty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時候，我真希望這一切趕快結束，但是我又對這樣的想法感到自責</a:t>
            </a: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。。。</a:t>
            </a:r>
            <a:endParaRPr lang="en-US" altLang="zh-CN" sz="11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其他家人很會給意見，但是真正要幫忙的時候，大家都有事，又都推到我身上。。。</a:t>
            </a:r>
            <a:endParaRPr lang="en-US" altLang="zh-CN" sz="11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我已經身心俱疲，不知道如何繼續照顧下去。。。</a:t>
            </a:r>
            <a:endParaRPr lang="en-US" altLang="zh-CN" sz="11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buBlip>
                <a:blip r:embed="rId3"/>
              </a:buBlip>
            </a:pPr>
            <a:r>
              <a:rPr lang="zh-CN" altLang="en-US" sz="11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我已經對這一切麻木了，不管了，隨便吧！。。。</a:t>
            </a:r>
            <a:r>
              <a:rPr lang="zh-CN" altLang="en-US" sz="11200" dirty="0"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11200" dirty="0" smtClean="0"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　　</a:t>
            </a:r>
            <a:endParaRPr lang="zh-TW" altLang="zh-TW" sz="11200" dirty="0">
              <a:solidFill>
                <a:schemeClr val="accent2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CN" altLang="en-US" sz="112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　　　　　　　　　</a:t>
            </a:r>
            <a:endParaRPr lang="en-US" altLang="zh-TW" sz="56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56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　　　　　　　　　　　　　</a:t>
            </a:r>
            <a:endParaRPr lang="en-US" altLang="zh-CN" sz="5600" dirty="0" smtClean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56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56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</a:t>
            </a: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希望之心安寧醫護關懷中心 * 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</a:p>
          <a:p>
            <a:pPr marL="0" indent="0">
              <a:buNone/>
            </a:pPr>
            <a:endParaRPr lang="en-US" altLang="zh-TW" sz="9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6000" dirty="0" smtClean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1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59898"/>
            <a:ext cx="7560840" cy="1268902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  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者面臨的挑戰</a:t>
            </a:r>
            <a:r>
              <a:rPr lang="en-US" altLang="zh-CN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en-US" altLang="zh-CN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2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7884368" cy="4320480"/>
          </a:xfrm>
        </p:spPr>
        <p:txBody>
          <a:bodyPr>
            <a:noAutofit/>
          </a:bodyPr>
          <a:lstStyle/>
          <a:p>
            <a:pPr algn="just"/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需要協助病人的身體護理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需要掌握病人的病況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需要擁有確切醫療訊息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需要與其他親屬協調不同的照顧觀念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 需要支持鼓勵病人的心理狀態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algn="just"/>
            <a:endParaRPr lang="en-US" altLang="zh-CN" sz="3200" dirty="0" smtClean="0">
              <a:solidFill>
                <a:schemeClr val="accent3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1660525" indent="58738" algn="just"/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陳維珊 * 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2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just"/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          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  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6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者面臨的挑戰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en-US" altLang="zh-CN" sz="3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6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1988840"/>
            <a:ext cx="6624736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　　　　</a:t>
            </a:r>
            <a:endParaRPr lang="en-US" altLang="zh-CN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需要維持家庭正常運作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需要照顧家庭其他成員的需求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需要穩定家中經濟來源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需要維持自己的身體健康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需要保持自己的情緒平衡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endParaRPr lang="en-US" altLang="zh-CN" sz="35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algn="just"/>
            <a:endParaRPr lang="en-US" altLang="zh-CN" sz="1500" dirty="0" smtClean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algn="just"/>
            <a:endParaRPr lang="en-US" altLang="zh-CN" sz="1500" dirty="0">
              <a:solidFill>
                <a:schemeClr val="accent6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algn="just"/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</a:t>
            </a:r>
            <a:r>
              <a:rPr lang="zh-CN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3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just"/>
            <a:endParaRPr lang="en-US" altLang="zh-TW" sz="3200" dirty="0">
              <a:latin typeface="KaiTi" pitchFamily="49" charset="-122"/>
              <a:ea typeface="KaiTi" pitchFamily="49" charset="-122"/>
            </a:endParaRPr>
          </a:p>
          <a:p>
            <a:pPr algn="just"/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992888" cy="108012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</a:t>
            </a:r>
            <a:r>
              <a:rPr lang="zh-CN" altLang="en-US" sz="32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症照顧</a:t>
            </a:r>
            <a:r>
              <a:rPr lang="zh-CN" altLang="en-US" sz="32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者可能遇見的困境</a:t>
            </a:r>
            <a:r>
              <a:rPr lang="en-US" altLang="zh-CN" sz="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en-US" altLang="zh-CN" sz="2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TW" altLang="en-US" sz="32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604448" cy="4941168"/>
          </a:xfrm>
        </p:spPr>
        <p:txBody>
          <a:bodyPr>
            <a:normAutofit fontScale="92500"/>
          </a:bodyPr>
          <a:lstStyle/>
          <a:p>
            <a:pPr marL="457200" indent="-457200">
              <a:buBlip>
                <a:blip r:embed="rId3"/>
              </a:buBlip>
            </a:pPr>
            <a:r>
              <a:rPr lang="zh-CN" altLang="en-US" sz="3200" dirty="0" smtClean="0"/>
              <a:t> </a:t>
            </a: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正確的醫療訊息與康復資源的不足 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無法了解病人身心的需求 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altLang="zh-CN" sz="3500" b="1" dirty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與其他協同照顧的親屬在照顧觀念上有差異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家庭成員角色改變的掙扎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家庭功能的消弱，混亂，適應與重建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pPr marL="457200" indent="-457200">
              <a:buBlip>
                <a:blip r:embed="rId3"/>
              </a:buBlip>
            </a:pPr>
            <a:r>
              <a:rPr lang="zh-CN" altLang="en-US" sz="3500" b="1" dirty="0" smtClean="0">
                <a:latin typeface="KaiTi" pitchFamily="49" charset="-122"/>
                <a:ea typeface="KaiTi" pitchFamily="49" charset="-122"/>
              </a:rPr>
              <a:t> 家中孩童的身心需求被忽略</a:t>
            </a:r>
            <a:endParaRPr lang="en-US" altLang="zh-CN" sz="3500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5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</a:t>
            </a: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　　　　　　　　　　　     </a:t>
            </a:r>
            <a:r>
              <a:rPr lang="zh-CN" altLang="en-US" sz="1300" dirty="0" smtClean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維珊 * </a:t>
            </a:r>
            <a:r>
              <a:rPr lang="zh-TW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希望之心安寧醫護關懷中心</a:t>
            </a:r>
            <a:r>
              <a:rPr lang="zh-CN" altLang="en-US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* </a:t>
            </a:r>
            <a:r>
              <a:rPr lang="en-US" altLang="zh-CN" sz="1300" dirty="0">
                <a:solidFill>
                  <a:schemeClr val="accent6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endParaRPr lang="en-US" altLang="zh-TW" sz="1300" dirty="0">
              <a:solidFill>
                <a:schemeClr val="accent6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utum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2117</TotalTime>
  <Words>2448</Words>
  <Application>Microsoft Office PowerPoint</Application>
  <PresentationFormat>On-screen Show (4:3)</PresentationFormat>
  <Paragraphs>275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Autumn</vt:lpstr>
      <vt:lpstr>PowerPoint Presentation</vt:lpstr>
      <vt:lpstr>                                                    </vt:lpstr>
      <vt:lpstr>       </vt:lpstr>
      <vt:lpstr>     重症照顧者常有的情緒經歷(一)</vt:lpstr>
      <vt:lpstr>     重症照顧者常有的情緒經歷(二)</vt:lpstr>
      <vt:lpstr>  </vt:lpstr>
      <vt:lpstr>   重症照顧者面臨的挑戰(一)</vt:lpstr>
      <vt:lpstr>   重症照顧者面臨的挑戰(二)</vt:lpstr>
      <vt:lpstr>    重症照顧者可能遇見的困境(一)</vt:lpstr>
      <vt:lpstr>  重症照顧者可能遇見的困境 (二)</vt:lpstr>
      <vt:lpstr>重症照顧者如何因應衆多挑戰(一) </vt:lpstr>
      <vt:lpstr>  重症照顧者如何因應衆多挑戰(一)</vt:lpstr>
      <vt:lpstr>重症照顧者如何因應衆多挑戰(二) </vt:lpstr>
      <vt:lpstr>  重症照顧者如何因應衆多挑戰(二)</vt:lpstr>
      <vt:lpstr>重症照顧者如何因應衆多挑戰(三) </vt:lpstr>
      <vt:lpstr>重症照顧者如何因應衆多挑戰(四) </vt:lpstr>
      <vt:lpstr>重症照顧者如何因應衆多挑戰(五)</vt:lpstr>
      <vt:lpstr> 重症照顧者如何因應衆多挑戰(六)</vt:lpstr>
      <vt:lpstr>重症照顧者如何因應衆多挑戰(七)</vt:lpstr>
      <vt:lpstr>附錄（1）--社區重要資源</vt:lpstr>
      <vt:lpstr>附錄（2）--社區重要資源</vt:lpstr>
      <vt:lpstr>附錄（2）講員簡介  陳維珊 Blanche Chen，MSW,LCSW 執照臨床社工師</vt:lpstr>
      <vt:lpstr>         愛裏沒有懼怕 愛既完全 就把懼怕除去 　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癌友家屬如何照顧自己與尋求幫助</dc:title>
  <dc:creator>Weishan Chen</dc:creator>
  <cp:lastModifiedBy>Emery</cp:lastModifiedBy>
  <cp:revision>181</cp:revision>
  <cp:lastPrinted>2014-09-27T02:01:13Z</cp:lastPrinted>
  <dcterms:created xsi:type="dcterms:W3CDTF">2011-10-27T17:47:27Z</dcterms:created>
  <dcterms:modified xsi:type="dcterms:W3CDTF">2014-09-27T02:05:34Z</dcterms:modified>
</cp:coreProperties>
</file>