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handoutMasterIdLst>
    <p:handoutMasterId r:id="rId27"/>
  </p:handoutMasterIdLst>
  <p:sldIdLst>
    <p:sldId id="256" r:id="rId2"/>
    <p:sldId id="286" r:id="rId3"/>
    <p:sldId id="257" r:id="rId4"/>
    <p:sldId id="259" r:id="rId5"/>
    <p:sldId id="258" r:id="rId6"/>
    <p:sldId id="290" r:id="rId7"/>
    <p:sldId id="279" r:id="rId8"/>
    <p:sldId id="283" r:id="rId9"/>
    <p:sldId id="291" r:id="rId10"/>
    <p:sldId id="296" r:id="rId11"/>
    <p:sldId id="289" r:id="rId12"/>
    <p:sldId id="284" r:id="rId13"/>
    <p:sldId id="282" r:id="rId14"/>
    <p:sldId id="276" r:id="rId15"/>
    <p:sldId id="261" r:id="rId16"/>
    <p:sldId id="277" r:id="rId17"/>
    <p:sldId id="278" r:id="rId18"/>
    <p:sldId id="281" r:id="rId19"/>
    <p:sldId id="263" r:id="rId20"/>
    <p:sldId id="287" r:id="rId21"/>
    <p:sldId id="280" r:id="rId22"/>
    <p:sldId id="288" r:id="rId23"/>
    <p:sldId id="275" r:id="rId24"/>
    <p:sldId id="274" r:id="rId25"/>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4434" autoAdjust="0"/>
  </p:normalViewPr>
  <p:slideViewPr>
    <p:cSldViewPr>
      <p:cViewPr>
        <p:scale>
          <a:sx n="73" d="100"/>
          <a:sy n="73" d="100"/>
        </p:scale>
        <p:origin x="-124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r>
              <a:rPr lang="en-US" smtClean="0"/>
              <a:t>9/27/2014</a:t>
            </a:r>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30C5DE6A-55AA-4391-93BB-729FD0279053}" type="slidenum">
              <a:rPr lang="en-US" smtClean="0"/>
              <a:t>‹#›</a:t>
            </a:fld>
            <a:endParaRPr lang="en-US"/>
          </a:p>
        </p:txBody>
      </p:sp>
    </p:spTree>
    <p:extLst>
      <p:ext uri="{BB962C8B-B14F-4D97-AF65-F5344CB8AC3E}">
        <p14:creationId xmlns:p14="http://schemas.microsoft.com/office/powerpoint/2010/main" val="162482192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r>
              <a:rPr lang="en-US" smtClean="0"/>
              <a:t>9/27/2014</a:t>
            </a:r>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0F119BCE-01DB-4950-A5FF-0DB960662EE0}" type="slidenum">
              <a:rPr lang="en-US" smtClean="0"/>
              <a:pPr/>
              <a:t>‹#›</a:t>
            </a:fld>
            <a:endParaRPr lang="en-US"/>
          </a:p>
        </p:txBody>
      </p:sp>
    </p:spTree>
    <p:extLst>
      <p:ext uri="{BB962C8B-B14F-4D97-AF65-F5344CB8AC3E}">
        <p14:creationId xmlns:p14="http://schemas.microsoft.com/office/powerpoint/2010/main" val="376336425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onlinelibrary.wiley.com/doi/10.1111/jgs.12889/abstract"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chcf.org/publications/2012/02/final-chapter-death-dying"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lifecareplan.kaiserpermanente.org/decide/cp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defTabSz="924916">
              <a:defRPr/>
            </a:pPr>
            <a:r>
              <a:rPr lang="zh-TW" altLang="en-US" sz="3200" dirty="0"/>
              <a:t>對於</a:t>
            </a:r>
            <a:r>
              <a:rPr lang="en-US" altLang="zh-TW" sz="3200" dirty="0"/>
              <a:t>”</a:t>
            </a:r>
            <a:r>
              <a:rPr lang="zh-TW" altLang="en-US" sz="3200" dirty="0"/>
              <a:t>對於生死，你的態度是甚麼</a:t>
            </a:r>
            <a:r>
              <a:rPr lang="en-US" altLang="zh-TW" sz="3200" dirty="0"/>
              <a:t>?</a:t>
            </a:r>
            <a:r>
              <a:rPr lang="zh-TW" altLang="en-US" sz="3200" dirty="0"/>
              <a:t> </a:t>
            </a:r>
            <a:r>
              <a:rPr lang="en-US" altLang="zh-TW" sz="3200" dirty="0"/>
              <a:t>“</a:t>
            </a:r>
            <a:r>
              <a:rPr lang="zh-TW" altLang="en-US" sz="3200" dirty="0"/>
              <a:t> 對於這個問題，我想各位的回答一定是同意要聽、要說和要看</a:t>
            </a:r>
            <a:r>
              <a:rPr lang="en-US" altLang="zh-TW" sz="3200" dirty="0"/>
              <a:t>(</a:t>
            </a:r>
            <a:r>
              <a:rPr lang="zh-TW" altLang="en-US" sz="3200" dirty="0"/>
              <a:t>資訊</a:t>
            </a:r>
            <a:r>
              <a:rPr lang="en-US" altLang="zh-TW" sz="3200" dirty="0"/>
              <a:t>)</a:t>
            </a:r>
            <a:r>
              <a:rPr lang="zh-TW" altLang="en-US" sz="3200" dirty="0"/>
              <a:t>。否則不會來參加今天的活動。研究顯示，在發生重大疾病或疾病末期以前，大多數病人</a:t>
            </a:r>
            <a:r>
              <a:rPr lang="zh-TW" altLang="en-US" sz="3200" u="sng" dirty="0"/>
              <a:t>較希望醫護人員主動早些提出討論</a:t>
            </a:r>
            <a:r>
              <a:rPr lang="zh-TW" altLang="en-US" sz="3200" dirty="0"/>
              <a:t>這個議題。</a:t>
            </a:r>
            <a:endParaRPr lang="en-US" altLang="zh-TW" sz="3200" dirty="0"/>
          </a:p>
          <a:p>
            <a:endParaRPr lang="en-US" sz="3200" dirty="0"/>
          </a:p>
          <a:p>
            <a:r>
              <a:rPr lang="zh-TW" altLang="en-US" sz="3200" dirty="0"/>
              <a:t>大家可能知道，二次世界大戰後，生活安定下來，出生人口增加，出現所謂的嬰兒潮。當今這些嬰兒潮出生的人，走進人生的老年階段，因此，有品質的末期生命照顧就得到美國主流社會的重視而有了合乎人性化的安寧療護照顧方式。</a:t>
            </a:r>
            <a:endParaRPr lang="en-US" altLang="zh-TW" sz="3200" dirty="0"/>
          </a:p>
          <a:p>
            <a:endParaRPr lang="en-US" altLang="zh-TW" sz="3200" dirty="0"/>
          </a:p>
          <a:p>
            <a:r>
              <a:rPr lang="zh-TW" altLang="en-US" sz="3200" dirty="0"/>
              <a:t>不幸的是，我們中國傳統文化的一些誤導和民情風俗，使得民眾對有關死亡的話題被視為禁忌。</a:t>
            </a:r>
            <a:r>
              <a:rPr lang="en-US" altLang="zh-TW" sz="3200" dirty="0"/>
              <a:t>(</a:t>
            </a:r>
            <a:r>
              <a:rPr lang="zh-TW" altLang="en-US" sz="3200" dirty="0"/>
              <a:t>亞裔，尤其是華人</a:t>
            </a:r>
            <a:r>
              <a:rPr lang="en-US" altLang="zh-TW" sz="3200" dirty="0"/>
              <a:t>)</a:t>
            </a:r>
            <a:r>
              <a:rPr lang="zh-TW" altLang="en-US" sz="3200" dirty="0"/>
              <a:t>病人常常在臨終時因家屬的不能面對病人瀕死的事實、不知如何照顧，或拒絕醫護人員的建議，讓病人受了不少苦頭，死得很辛苦</a:t>
            </a:r>
            <a:r>
              <a:rPr lang="en-US" altLang="zh-TW" sz="3200" dirty="0"/>
              <a:t>(</a:t>
            </a:r>
            <a:r>
              <a:rPr lang="zh-TW" altLang="en-US" sz="3200" dirty="0"/>
              <a:t>我仍記得照顧的第一個病人，因呼吸困難而喘息，末期病人的呼吸困難是無法只用氧氣就能解決問題的，而必須使用嗎啡，然而，當時的醫療法因嗎啡是管制藥品而限制使用，因此，低量嗎啡只能讓病人舒服個半小時，就得繼續喘息，忍數小時後到下一次可以給藥的時間。想想這種情形，我們都不希望這種事情發生在我的家人，甚至自己身上。</a:t>
            </a:r>
            <a:endParaRPr lang="en-US" sz="3200" dirty="0"/>
          </a:p>
          <a:p>
            <a:pPr defTabSz="924916">
              <a:defRPr/>
            </a:pPr>
            <a:endParaRPr lang="en-US" altLang="zh-TW" sz="3200" dirty="0"/>
          </a:p>
          <a:p>
            <a:endParaRPr lang="en-US" sz="3200" dirty="0"/>
          </a:p>
        </p:txBody>
      </p:sp>
      <p:sp>
        <p:nvSpPr>
          <p:cNvPr id="4" name="Slide Number Placeholder 3"/>
          <p:cNvSpPr>
            <a:spLocks noGrp="1"/>
          </p:cNvSpPr>
          <p:nvPr>
            <p:ph type="sldNum" sz="quarter" idx="10"/>
          </p:nvPr>
        </p:nvSpPr>
        <p:spPr/>
        <p:txBody>
          <a:bodyPr/>
          <a:lstStyle/>
          <a:p>
            <a:fld id="{0F119BCE-01DB-4950-A5FF-0DB960662EE0}" type="slidenum">
              <a:rPr lang="en-US" smtClean="0"/>
              <a:pPr/>
              <a:t>2</a:t>
            </a:fld>
            <a:endParaRPr lang="en-US"/>
          </a:p>
        </p:txBody>
      </p:sp>
      <p:sp>
        <p:nvSpPr>
          <p:cNvPr id="5" name="Date Placeholder 4"/>
          <p:cNvSpPr>
            <a:spLocks noGrp="1"/>
          </p:cNvSpPr>
          <p:nvPr>
            <p:ph type="dt" idx="11"/>
          </p:nvPr>
        </p:nvSpPr>
        <p:spPr/>
        <p:txBody>
          <a:bodyPr/>
          <a:lstStyle/>
          <a:p>
            <a:r>
              <a:rPr lang="en-US" smtClean="0"/>
              <a:t>9/27/2014</a:t>
            </a:r>
            <a:endParaRPr lang="en-US"/>
          </a:p>
        </p:txBody>
      </p:sp>
    </p:spTree>
    <p:extLst>
      <p:ext uri="{BB962C8B-B14F-4D97-AF65-F5344CB8AC3E}">
        <p14:creationId xmlns:p14="http://schemas.microsoft.com/office/powerpoint/2010/main" val="2002635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buFontTx/>
              <a:buChar char="•"/>
            </a:pPr>
            <a:r>
              <a:rPr lang="en-US" dirty="0" smtClean="0"/>
              <a:t>They should be made to realize that when you have tubes connected to your nose and mouth that you are unable to communicate with family and friends, are often unconscious, and may not be able to swallow without mechanical assistance,”</a:t>
            </a:r>
          </a:p>
          <a:p>
            <a:pPr>
              <a:spcBef>
                <a:spcPct val="0"/>
              </a:spcBef>
              <a:buFontTx/>
              <a:buChar char="•"/>
            </a:pPr>
            <a:endParaRPr lang="en-US" dirty="0" smtClean="0"/>
          </a:p>
          <a:p>
            <a:pPr>
              <a:spcBef>
                <a:spcPct val="0"/>
              </a:spcBef>
              <a:buFontTx/>
              <a:buChar char="•"/>
            </a:pPr>
            <a:r>
              <a:rPr lang="zh-TW" altLang="en-US" sz="3200" dirty="0"/>
              <a:t>人工方式給水分或營養屬於醫療措施。病人可以拒絕，或醫護人員</a:t>
            </a:r>
            <a:r>
              <a:rPr lang="zh-TW" altLang="en-US" sz="3200" b="1" u="sng" dirty="0"/>
              <a:t>覺得負擔多於對病人的好處</a:t>
            </a:r>
            <a:r>
              <a:rPr lang="zh-TW" altLang="en-US" sz="3200" dirty="0"/>
              <a:t>。</a:t>
            </a:r>
            <a:endParaRPr lang="en-US" sz="3200" dirty="0"/>
          </a:p>
        </p:txBody>
      </p:sp>
      <p:sp>
        <p:nvSpPr>
          <p:cNvPr id="4" name="Slide Number Placeholder 3"/>
          <p:cNvSpPr>
            <a:spLocks noGrp="1"/>
          </p:cNvSpPr>
          <p:nvPr>
            <p:ph type="sldNum" sz="quarter" idx="10"/>
          </p:nvPr>
        </p:nvSpPr>
        <p:spPr/>
        <p:txBody>
          <a:bodyPr/>
          <a:lstStyle/>
          <a:p>
            <a:fld id="{0F119BCE-01DB-4950-A5FF-0DB960662EE0}" type="slidenum">
              <a:rPr lang="en-US" smtClean="0"/>
              <a:pPr/>
              <a:t>13</a:t>
            </a:fld>
            <a:endParaRPr lang="en-US"/>
          </a:p>
        </p:txBody>
      </p:sp>
      <p:sp>
        <p:nvSpPr>
          <p:cNvPr id="5" name="Date Placeholder 4"/>
          <p:cNvSpPr>
            <a:spLocks noGrp="1"/>
          </p:cNvSpPr>
          <p:nvPr>
            <p:ph type="dt" idx="11"/>
          </p:nvPr>
        </p:nvSpPr>
        <p:spPr/>
        <p:txBody>
          <a:bodyPr/>
          <a:lstStyle/>
          <a:p>
            <a:r>
              <a:rPr lang="en-US" smtClean="0"/>
              <a:t>9/27/2014</a:t>
            </a:r>
            <a:endParaRPr lang="en-US"/>
          </a:p>
        </p:txBody>
      </p:sp>
    </p:spTree>
    <p:extLst>
      <p:ext uri="{BB962C8B-B14F-4D97-AF65-F5344CB8AC3E}">
        <p14:creationId xmlns:p14="http://schemas.microsoft.com/office/powerpoint/2010/main" val="3315864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231229" indent="-231229" defTabSz="924916">
              <a:defRPr/>
            </a:pPr>
            <a:r>
              <a:rPr lang="en-US" altLang="zh-TW" dirty="0" smtClean="0"/>
              <a:t>1.</a:t>
            </a:r>
            <a:r>
              <a:rPr lang="zh-TW" altLang="en-US" dirty="0" smtClean="0"/>
              <a:t>聖嚴法師曾提到的</a:t>
            </a:r>
            <a:r>
              <a:rPr lang="en-US" altLang="zh-TW" dirty="0" smtClean="0"/>
              <a:t>:</a:t>
            </a:r>
            <a:r>
              <a:rPr lang="zh-TW" altLang="en-US" dirty="0" smtClean="0"/>
              <a:t> 不要怕談論死亡，如果不談死亡就不會死，我們就不談。當我們能面對</a:t>
            </a:r>
            <a:r>
              <a:rPr lang="en-US" altLang="zh-TW" dirty="0" smtClean="0"/>
              <a:t>(</a:t>
            </a:r>
            <a:r>
              <a:rPr lang="zh-TW" altLang="en-US" dirty="0" smtClean="0"/>
              <a:t>而不是逃避</a:t>
            </a:r>
            <a:r>
              <a:rPr lang="en-US" altLang="zh-TW" dirty="0" smtClean="0"/>
              <a:t>)</a:t>
            </a:r>
            <a:r>
              <a:rPr lang="zh-TW" altLang="en-US" dirty="0" smtClean="0"/>
              <a:t> 這個死亡的課題，接受它，處理它</a:t>
            </a:r>
            <a:r>
              <a:rPr lang="en-US" altLang="zh-TW" dirty="0" smtClean="0"/>
              <a:t>(</a:t>
            </a:r>
            <a:r>
              <a:rPr lang="zh-TW" altLang="en-US" dirty="0" smtClean="0"/>
              <a:t>有關死亡的相關問題，處理完成尚未完成的事情，如死後的家人安排、財務處理、身體處理、，等等</a:t>
            </a:r>
            <a:r>
              <a:rPr lang="en-US" altLang="zh-TW" dirty="0" smtClean="0"/>
              <a:t>)</a:t>
            </a:r>
            <a:r>
              <a:rPr lang="zh-TW" altLang="en-US" dirty="0" smtClean="0"/>
              <a:t>，最後才能放下它。</a:t>
            </a:r>
            <a:endParaRPr lang="en-US" altLang="zh-TW" dirty="0" smtClean="0"/>
          </a:p>
          <a:p>
            <a:pPr marL="231229" indent="-231229" defTabSz="924916">
              <a:defRPr/>
            </a:pPr>
            <a:endParaRPr lang="en-US" altLang="zh-TW" dirty="0" smtClean="0"/>
          </a:p>
          <a:p>
            <a:pPr marL="231229" indent="-231229" defTabSz="924916">
              <a:defRPr/>
            </a:pPr>
            <a:r>
              <a:rPr lang="zh-TW" altLang="en-US" dirty="0" smtClean="0"/>
              <a:t>     不要隱瞞實情。臨終的人，一定要能夠接受自己將要往生的事實，後事</a:t>
            </a:r>
            <a:r>
              <a:rPr lang="en-US" altLang="zh-TW" dirty="0" smtClean="0"/>
              <a:t>(</a:t>
            </a:r>
            <a:r>
              <a:rPr lang="zh-TW" altLang="en-US" b="1" dirty="0" smtClean="0"/>
              <a:t>通常需要</a:t>
            </a:r>
            <a:r>
              <a:rPr lang="en-US" altLang="zh-TW" b="1" dirty="0" smtClean="0"/>
              <a:t>3-6</a:t>
            </a:r>
            <a:r>
              <a:rPr lang="zh-TW" altLang="en-US" b="1" dirty="0" smtClean="0"/>
              <a:t>個月的時間</a:t>
            </a:r>
            <a:r>
              <a:rPr lang="en-US" altLang="zh-TW" dirty="0" smtClean="0"/>
              <a:t>)</a:t>
            </a:r>
            <a:r>
              <a:rPr lang="zh-TW" altLang="en-US" dirty="0" smtClean="0"/>
              <a:t>才能交代清楚，家屬與病人都有共識，才能做到 趙可式 博士所說的：「道謝、道歉、道別、道愛」；唯有如此，病人才能夠放下重擔，才能走得坦然、走得安詳</a:t>
            </a:r>
            <a:endParaRPr lang="en-US" altLang="zh-TW" dirty="0" smtClean="0"/>
          </a:p>
          <a:p>
            <a:pPr marL="231229" indent="-231229"/>
            <a:endParaRPr lang="en-US" altLang="zh-TW" dirty="0" smtClean="0"/>
          </a:p>
          <a:p>
            <a:pPr marL="231229" indent="-231229"/>
            <a:r>
              <a:rPr lang="zh-TW" altLang="en-US" dirty="0" smtClean="0"/>
              <a:t>     死亡是ㄧ種失去，常常我們在失去後才學習到珍惜。如果在我們健康的時候，就學習死亡的課題，我們將更會珍惜我們所擁有得一切，讓我們的生活過得更有意義。當我們告訴末期生命的病人過好每一個今天，</a:t>
            </a:r>
            <a:r>
              <a:rPr lang="en-US" altLang="zh-TW" dirty="0" smtClean="0"/>
              <a:t>(</a:t>
            </a:r>
            <a:r>
              <a:rPr lang="zh-TW" altLang="en-US" dirty="0" smtClean="0"/>
              <a:t>憂慮讓你有事做，却沒有進展</a:t>
            </a:r>
            <a:r>
              <a:rPr lang="en-US" altLang="zh-TW" dirty="0" smtClean="0"/>
              <a:t>)</a:t>
            </a:r>
            <a:r>
              <a:rPr lang="zh-TW" altLang="en-US" dirty="0" smtClean="0"/>
              <a:t>的同時。我們是不是也想到</a:t>
            </a:r>
            <a:r>
              <a:rPr lang="en-US" altLang="zh-TW" dirty="0" smtClean="0"/>
              <a:t>”</a:t>
            </a:r>
            <a:r>
              <a:rPr lang="zh-TW" altLang="en-US" dirty="0" smtClean="0"/>
              <a:t>昨天</a:t>
            </a:r>
            <a:r>
              <a:rPr lang="en-US" altLang="zh-TW" dirty="0" smtClean="0"/>
              <a:t>(yesterday)</a:t>
            </a:r>
            <a:r>
              <a:rPr lang="zh-TW" altLang="en-US" dirty="0" smtClean="0"/>
              <a:t>是歷史</a:t>
            </a:r>
            <a:r>
              <a:rPr lang="en-US" altLang="zh-TW" dirty="0" smtClean="0"/>
              <a:t>(history)</a:t>
            </a:r>
            <a:r>
              <a:rPr lang="zh-TW" altLang="en-US" dirty="0" smtClean="0"/>
              <a:t>、明天</a:t>
            </a:r>
            <a:r>
              <a:rPr lang="en-US" altLang="zh-TW" dirty="0" smtClean="0"/>
              <a:t>(tomorrow )</a:t>
            </a:r>
            <a:r>
              <a:rPr lang="zh-TW" altLang="en-US" dirty="0" smtClean="0"/>
              <a:t>是秘史</a:t>
            </a:r>
            <a:r>
              <a:rPr lang="en-US" altLang="zh-TW" dirty="0" smtClean="0"/>
              <a:t>(</a:t>
            </a:r>
            <a:r>
              <a:rPr lang="en-US" altLang="zh-TW" dirty="0" err="1" smtClean="0"/>
              <a:t>mistry</a:t>
            </a:r>
            <a:r>
              <a:rPr lang="en-US" altLang="zh-TW" dirty="0" smtClean="0"/>
              <a:t>)</a:t>
            </a:r>
            <a:r>
              <a:rPr lang="zh-TW" altLang="en-US" dirty="0" smtClean="0"/>
              <a:t>、只有今天</a:t>
            </a:r>
            <a:r>
              <a:rPr lang="en-US" altLang="zh-TW" dirty="0" smtClean="0"/>
              <a:t>(today)</a:t>
            </a:r>
            <a:r>
              <a:rPr lang="en-US" altLang="zh-TW" baseline="0" dirty="0" smtClean="0"/>
              <a:t> </a:t>
            </a:r>
            <a:r>
              <a:rPr lang="zh-TW" altLang="en-US" dirty="0" smtClean="0"/>
              <a:t>是一分禮物</a:t>
            </a:r>
            <a:r>
              <a:rPr lang="en-US" altLang="zh-TW" dirty="0" smtClean="0"/>
              <a:t>(present)</a:t>
            </a:r>
            <a:r>
              <a:rPr lang="zh-TW" altLang="en-US" dirty="0" smtClean="0"/>
              <a:t>。</a:t>
            </a:r>
            <a:r>
              <a:rPr lang="en-US" altLang="zh-TW" dirty="0" smtClean="0"/>
              <a:t>”</a:t>
            </a:r>
            <a:r>
              <a:rPr lang="zh-TW" altLang="en-US" dirty="0" smtClean="0"/>
              <a:t>因此，好好把握現在。活在當下。</a:t>
            </a:r>
            <a:endParaRPr lang="en-US" altLang="zh-TW" dirty="0" smtClean="0"/>
          </a:p>
          <a:p>
            <a:pPr marL="231229" indent="-231229"/>
            <a:endParaRPr lang="en-US" altLang="zh-TW" sz="800" dirty="0"/>
          </a:p>
          <a:p>
            <a:pPr marL="231229" indent="-231229" defTabSz="924916">
              <a:buFont typeface="+mj-lt"/>
              <a:buAutoNum type="arabicPeriod" startAt="2"/>
              <a:defRPr/>
            </a:pPr>
            <a:r>
              <a:rPr lang="zh-TW" altLang="en-US" dirty="0">
                <a:latin typeface="MingLiU" pitchFamily="49" charset="-120"/>
                <a:ea typeface="MingLiU" pitchFamily="49" charset="-120"/>
                <a:cs typeface="Lucida Sans Unicode" pitchFamily="34" charset="0"/>
              </a:rPr>
              <a:t>善生</a:t>
            </a:r>
            <a:r>
              <a:rPr lang="en-US" altLang="zh-TW" dirty="0">
                <a:latin typeface="MingLiU" pitchFamily="49" charset="-120"/>
                <a:ea typeface="MingLiU" pitchFamily="49" charset="-120"/>
                <a:cs typeface="Lucida Sans Unicode" pitchFamily="34" charset="0"/>
              </a:rPr>
              <a:t>:</a:t>
            </a:r>
            <a:r>
              <a:rPr lang="zh-TW" altLang="en-US" dirty="0">
                <a:latin typeface="MingLiU" pitchFamily="49" charset="-120"/>
                <a:ea typeface="MingLiU" pitchFamily="49" charset="-120"/>
                <a:cs typeface="Lucida Sans Unicode" pitchFamily="34" charset="0"/>
              </a:rPr>
              <a:t> 活得有愛、有意義</a:t>
            </a:r>
            <a:r>
              <a:rPr lang="en-US" altLang="zh-TW" dirty="0">
                <a:latin typeface="MingLiU" pitchFamily="49" charset="-120"/>
                <a:ea typeface="MingLiU" pitchFamily="49" charset="-120"/>
                <a:cs typeface="Lucida Sans Unicode" pitchFamily="34" charset="0"/>
              </a:rPr>
              <a:t>; </a:t>
            </a:r>
            <a:r>
              <a:rPr lang="zh-TW" altLang="en-US" dirty="0">
                <a:latin typeface="MingLiU" pitchFamily="49" charset="-120"/>
                <a:ea typeface="MingLiU" pitchFamily="49" charset="-120"/>
                <a:cs typeface="Lucida Sans Unicode" pitchFamily="34" charset="0"/>
              </a:rPr>
              <a:t>善終</a:t>
            </a:r>
            <a:r>
              <a:rPr lang="en-US" altLang="zh-TW" dirty="0">
                <a:latin typeface="MingLiU" pitchFamily="49" charset="-120"/>
                <a:ea typeface="MingLiU" pitchFamily="49" charset="-120"/>
                <a:cs typeface="Lucida Sans Unicode" pitchFamily="34" charset="0"/>
              </a:rPr>
              <a:t>: </a:t>
            </a:r>
            <a:r>
              <a:rPr lang="zh-TW" altLang="en-US" dirty="0">
                <a:latin typeface="MingLiU" pitchFamily="49" charset="-120"/>
                <a:ea typeface="MingLiU" pitchFamily="49" charset="-120"/>
                <a:cs typeface="Lucida Sans Unicode" pitchFamily="34" charset="0"/>
              </a:rPr>
              <a:t>死得安詳、有尊嚴</a:t>
            </a:r>
            <a:r>
              <a:rPr lang="en-US" altLang="zh-TW" dirty="0">
                <a:latin typeface="MingLiU" pitchFamily="49" charset="-120"/>
                <a:ea typeface="MingLiU" pitchFamily="49" charset="-120"/>
                <a:cs typeface="Lucida Sans Unicode" pitchFamily="34" charset="0"/>
              </a:rPr>
              <a:t>; </a:t>
            </a:r>
            <a:r>
              <a:rPr lang="zh-TW" altLang="en-US" dirty="0">
                <a:latin typeface="MingLiU" pitchFamily="49" charset="-120"/>
                <a:ea typeface="MingLiU" pitchFamily="49" charset="-120"/>
                <a:cs typeface="Lucida Sans Unicode" pitchFamily="34" charset="0"/>
              </a:rPr>
              <a:t>善別</a:t>
            </a:r>
            <a:r>
              <a:rPr lang="en-US" altLang="zh-TW" dirty="0">
                <a:latin typeface="MingLiU" pitchFamily="49" charset="-120"/>
                <a:ea typeface="MingLiU" pitchFamily="49" charset="-120"/>
                <a:cs typeface="Lucida Sans Unicode" pitchFamily="34" charset="0"/>
              </a:rPr>
              <a:t>:</a:t>
            </a:r>
            <a:r>
              <a:rPr lang="zh-TW" altLang="en-US" dirty="0">
                <a:latin typeface="MingLiU" pitchFamily="49" charset="-120"/>
                <a:ea typeface="MingLiU" pitchFamily="49" charset="-120"/>
                <a:cs typeface="Lucida Sans Unicode" pitchFamily="34" charset="0"/>
              </a:rPr>
              <a:t> 適當處理不捨的情緒</a:t>
            </a:r>
            <a:endParaRPr lang="en-US" dirty="0" smtClean="0"/>
          </a:p>
          <a:p>
            <a:pPr marL="231229" indent="-231229">
              <a:buFont typeface="+mj-lt"/>
              <a:buAutoNum type="arabicPeriod" startAt="2"/>
            </a:pPr>
            <a:endParaRPr lang="en-US" altLang="zh-TW" dirty="0" smtClean="0"/>
          </a:p>
          <a:p>
            <a:pPr marL="231229" indent="-231229">
              <a:buFont typeface="+mj-lt"/>
              <a:buAutoNum type="arabicPeriod" startAt="3"/>
            </a:pPr>
            <a:r>
              <a:rPr lang="zh-TW" altLang="en-US" dirty="0" smtClean="0"/>
              <a:t>信賴的醫師</a:t>
            </a:r>
            <a:r>
              <a:rPr lang="en-US" altLang="zh-TW" dirty="0" smtClean="0"/>
              <a:t>(trust) ; </a:t>
            </a:r>
            <a:r>
              <a:rPr lang="zh-TW" altLang="en-US" dirty="0" smtClean="0"/>
              <a:t>如果憂慮讓我們能得到失去的健康，我們就憂慮吧</a:t>
            </a:r>
            <a:r>
              <a:rPr lang="en-US" altLang="zh-TW" dirty="0" smtClean="0"/>
              <a:t>!</a:t>
            </a:r>
          </a:p>
          <a:p>
            <a:pPr marL="231229" indent="-231229" defTabSz="924916">
              <a:defRPr/>
            </a:pPr>
            <a:r>
              <a:rPr lang="zh-TW" altLang="en-US" dirty="0" smtClean="0"/>
              <a:t>     </a:t>
            </a:r>
            <a:r>
              <a:rPr lang="en-US" altLang="zh-TW" dirty="0" smtClean="0"/>
              <a:t>Doctor (providing palliative chemotherapy during the patients’ last weeks of life) </a:t>
            </a:r>
            <a:r>
              <a:rPr lang="en-US" dirty="0" smtClean="0"/>
              <a:t>may dishonor the Hippocratic oath by offering such patients chemotherapy that does more harm than good.”</a:t>
            </a:r>
          </a:p>
          <a:p>
            <a:pPr marL="231229" indent="-231229">
              <a:buFont typeface="+mj-lt"/>
              <a:buAutoNum type="arabicPeriod" startAt="3"/>
            </a:pPr>
            <a:r>
              <a:rPr lang="zh-TW" altLang="en-US" dirty="0" smtClean="0"/>
              <a:t>過去可能順著病人和家屬；現在則秉著醫療倫理</a:t>
            </a:r>
            <a:r>
              <a:rPr lang="en-US" altLang="zh-TW" dirty="0" smtClean="0"/>
              <a:t>”</a:t>
            </a:r>
            <a:r>
              <a:rPr lang="zh-TW" altLang="en-US" dirty="0" smtClean="0"/>
              <a:t>害多時利時</a:t>
            </a:r>
            <a:r>
              <a:rPr lang="en-US" altLang="zh-TW" dirty="0" smtClean="0"/>
              <a:t>”</a:t>
            </a:r>
            <a:r>
              <a:rPr lang="zh-TW" altLang="en-US" dirty="0" smtClean="0"/>
              <a:t>堅持不做</a:t>
            </a:r>
            <a:r>
              <a:rPr lang="zh-TW" altLang="en-US" baseline="0" dirty="0" smtClean="0"/>
              <a:t> 化療，保護病人免受傷害。</a:t>
            </a:r>
            <a:endParaRPr lang="en-US" altLang="zh-TW" dirty="0" smtClean="0"/>
          </a:p>
          <a:p>
            <a:pPr marL="231229" indent="-231229">
              <a:buFont typeface="+mj-lt"/>
              <a:buAutoNum type="arabicPeriod" startAt="3"/>
            </a:pPr>
            <a:endParaRPr lang="en-US" altLang="zh-TW" dirty="0" smtClean="0"/>
          </a:p>
          <a:p>
            <a:pPr marL="231229" indent="-231229">
              <a:buFont typeface="+mj-lt"/>
              <a:buAutoNum type="arabicPeriod" startAt="3"/>
            </a:pPr>
            <a:r>
              <a:rPr lang="zh-TW" altLang="en-US" dirty="0" smtClean="0"/>
              <a:t> </a:t>
            </a:r>
            <a:endParaRPr lang="en-US" altLang="zh-TW" dirty="0" smtClean="0"/>
          </a:p>
          <a:p>
            <a:pPr marL="231229" indent="-231229"/>
            <a:endParaRPr lang="en-US" dirty="0" smtClean="0"/>
          </a:p>
          <a:p>
            <a:pPr marL="231229" indent="-231229">
              <a:buFont typeface="+mj-lt"/>
              <a:buAutoNum type="arabicPeriod" startAt="4"/>
            </a:pPr>
            <a:r>
              <a:rPr lang="en-US" altLang="zh-TW" dirty="0" smtClean="0"/>
              <a:t>“</a:t>
            </a:r>
            <a:r>
              <a:rPr lang="zh-TW" altLang="en-US" dirty="0" smtClean="0"/>
              <a:t>人定勝天</a:t>
            </a:r>
            <a:r>
              <a:rPr lang="en-US" altLang="zh-TW" dirty="0" smtClean="0"/>
              <a:t>”</a:t>
            </a:r>
            <a:r>
              <a:rPr lang="zh-TW" altLang="en-US" dirty="0" smtClean="0"/>
              <a:t>嗎</a:t>
            </a:r>
            <a:r>
              <a:rPr lang="en-US" altLang="zh-TW" dirty="0" smtClean="0"/>
              <a:t>?</a:t>
            </a:r>
            <a:r>
              <a:rPr lang="zh-TW" altLang="en-US" dirty="0" smtClean="0"/>
              <a:t> 花開花謝、春去秋來都有定時。我們是大自然的一分子，也就離不開大自然的法則。好好照顧健康，讓我們的生活有品質。</a:t>
            </a:r>
            <a:endParaRPr lang="en-US" altLang="zh-TW" dirty="0" smtClean="0"/>
          </a:p>
          <a:p>
            <a:pPr marL="231229" indent="-231229">
              <a:buFont typeface="+mj-lt"/>
              <a:buAutoNum type="arabicPeriod" startAt="4"/>
            </a:pPr>
            <a:endParaRPr lang="en-US" altLang="zh-TW" dirty="0" smtClean="0"/>
          </a:p>
          <a:p>
            <a:pPr marL="231229" indent="-231229"/>
            <a:r>
              <a:rPr lang="en-US" altLang="zh-TW" dirty="0" smtClean="0"/>
              <a:t>5.</a:t>
            </a:r>
            <a:r>
              <a:rPr lang="en-US" altLang="zh-TW" baseline="0" dirty="0" smtClean="0"/>
              <a:t> </a:t>
            </a:r>
            <a:r>
              <a:rPr lang="zh-TW" altLang="en-US" dirty="0" smtClean="0"/>
              <a:t> 在英國、紐西蘭、澳洲等這些生命末期照顧良好的國家，像這樣的病人是不會被插管的，即便家屬強烈地要求，醫生還是會拒絕給予這樣無效的醫療，而這些國家的醫療人員都受到國家法律的保障，醫生會以病人最大的利益來考量，醫生不會做無效醫療這類愚蠢的事。</a:t>
            </a:r>
            <a:endParaRPr lang="en-US" altLang="zh-TW" dirty="0" smtClean="0"/>
          </a:p>
          <a:p>
            <a:pPr marL="231229" indent="-231229">
              <a:buFont typeface="+mj-lt"/>
              <a:buAutoNum type="arabicPeriod" startAt="4"/>
            </a:pPr>
            <a:endParaRPr lang="en-US" dirty="0" smtClean="0"/>
          </a:p>
          <a:p>
            <a:pPr marL="231229" indent="-231229" defTabSz="924916">
              <a:defRPr/>
            </a:pPr>
            <a:r>
              <a:rPr lang="zh-TW" altLang="en-US" dirty="0" smtClean="0"/>
              <a:t>     生命的意義，是用思想和行動來衡量，而不是用生命的長短。」當一個人躺在病床，插滿管子，靠維生設備維持生命，無法行動、無法言語，甚至因躺太久而引起褥 瘡、深可見骨，沒有生活品質，只能維持著所謂的「生物式的生命」。這麼痛苦地活著，只因為我們想滿足：「我們的長輩還活著，我們還擁有他。」這樣的愛實在 太自私了</a:t>
            </a:r>
            <a:endParaRPr lang="en-US" altLang="zh-TW" dirty="0" smtClean="0"/>
          </a:p>
          <a:p>
            <a:pPr marL="231229" indent="-231229" defTabSz="924916">
              <a:defRPr/>
            </a:pPr>
            <a:endParaRPr lang="en-US" altLang="zh-TW" dirty="0" smtClean="0"/>
          </a:p>
          <a:p>
            <a:pPr marL="231229" indent="-231229" defTabSz="924916">
              <a:defRPr/>
            </a:pPr>
            <a:r>
              <a:rPr lang="zh-TW" altLang="en-US" dirty="0">
                <a:latin typeface="KaiTi" pitchFamily="49" charset="-122"/>
                <a:ea typeface="KaiTi" pitchFamily="49" charset="-122"/>
              </a:rPr>
              <a:t>     學者田立克有句名言：</a:t>
            </a:r>
            <a:endParaRPr lang="en-US" altLang="zh-TW" dirty="0">
              <a:latin typeface="KaiTi" pitchFamily="49" charset="-122"/>
              <a:ea typeface="KaiTi" pitchFamily="49" charset="-122"/>
            </a:endParaRPr>
          </a:p>
          <a:p>
            <a:pPr marL="231229" indent="-231229" defTabSz="924916">
              <a:defRPr/>
            </a:pPr>
            <a:endParaRPr lang="en-US" altLang="zh-TW" dirty="0" smtClean="0"/>
          </a:p>
          <a:p>
            <a:pPr marL="231229" indent="-231229" defTabSz="924916">
              <a:buFont typeface="+mj-lt"/>
              <a:buAutoNum type="arabicPeriod" startAt="4"/>
              <a:defRPr/>
            </a:pPr>
            <a:endParaRPr lang="en-US" altLang="zh-TW" dirty="0" smtClean="0"/>
          </a:p>
        </p:txBody>
      </p:sp>
      <p:sp>
        <p:nvSpPr>
          <p:cNvPr id="4" name="Slide Number Placeholder 3"/>
          <p:cNvSpPr>
            <a:spLocks noGrp="1"/>
          </p:cNvSpPr>
          <p:nvPr>
            <p:ph type="sldNum" sz="quarter" idx="10"/>
          </p:nvPr>
        </p:nvSpPr>
        <p:spPr/>
        <p:txBody>
          <a:bodyPr/>
          <a:lstStyle/>
          <a:p>
            <a:fld id="{0F119BCE-01DB-4950-A5FF-0DB960662EE0}" type="slidenum">
              <a:rPr lang="en-US" smtClean="0"/>
              <a:pPr/>
              <a:t>14</a:t>
            </a:fld>
            <a:endParaRPr lang="en-US"/>
          </a:p>
        </p:txBody>
      </p:sp>
      <p:sp>
        <p:nvSpPr>
          <p:cNvPr id="5" name="Date Placeholder 4"/>
          <p:cNvSpPr>
            <a:spLocks noGrp="1"/>
          </p:cNvSpPr>
          <p:nvPr>
            <p:ph type="dt" idx="11"/>
          </p:nvPr>
        </p:nvSpPr>
        <p:spPr/>
        <p:txBody>
          <a:bodyPr/>
          <a:lstStyle/>
          <a:p>
            <a:r>
              <a:rPr lang="en-US" smtClean="0"/>
              <a:t>9/27/2014</a:t>
            </a:r>
            <a:endParaRPr lang="en-US"/>
          </a:p>
        </p:txBody>
      </p:sp>
    </p:spTree>
    <p:extLst>
      <p:ext uri="{BB962C8B-B14F-4D97-AF65-F5344CB8AC3E}">
        <p14:creationId xmlns:p14="http://schemas.microsoft.com/office/powerpoint/2010/main" val="1021141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altLang="zh-TW" dirty="0" smtClean="0"/>
              <a:t>Dot 1:</a:t>
            </a:r>
          </a:p>
          <a:p>
            <a:r>
              <a:rPr lang="zh-TW" altLang="en-US" dirty="0" smtClean="0"/>
              <a:t>討論　</a:t>
            </a:r>
            <a:r>
              <a:rPr lang="en-US" altLang="zh-TW" dirty="0" smtClean="0"/>
              <a:t>ACP </a:t>
            </a:r>
            <a:r>
              <a:rPr lang="zh-TW" altLang="en-US" dirty="0" smtClean="0"/>
              <a:t>的方式（</a:t>
            </a:r>
            <a:r>
              <a:rPr lang="en-US" dirty="0" smtClean="0"/>
              <a:t>Approach to ACP Discussion</a:t>
            </a:r>
            <a:r>
              <a:rPr lang="zh-TW" altLang="en-US" dirty="0" smtClean="0"/>
              <a:t>）</a:t>
            </a:r>
            <a:endParaRPr lang="en-US" altLang="zh-TW" dirty="0" smtClean="0"/>
          </a:p>
          <a:p>
            <a:r>
              <a:rPr lang="en-US" altLang="zh-TW" u="none" dirty="0" smtClean="0"/>
              <a:t>1.</a:t>
            </a:r>
            <a:r>
              <a:rPr lang="zh-TW" altLang="en-US" u="none" dirty="0" smtClean="0"/>
              <a:t>  </a:t>
            </a:r>
            <a:r>
              <a:rPr lang="en-US" u="none" dirty="0" smtClean="0"/>
              <a:t>Familiarize self with state and facility laws and know who facilitates this discussion</a:t>
            </a:r>
          </a:p>
          <a:p>
            <a:pPr marL="231229" indent="-231229">
              <a:buAutoNum type="arabicPeriod" startAt="2"/>
            </a:pPr>
            <a:r>
              <a:rPr lang="en-US" u="none" dirty="0" smtClean="0"/>
              <a:t>Assess understanding o</a:t>
            </a:r>
            <a:r>
              <a:rPr lang="en-US" dirty="0" smtClean="0"/>
              <a:t>f patients through dialogue with family about their knowledge of diagnosis and prognosis. Know how much they want to know, and who they want present for the discussion. LISTEN!</a:t>
            </a:r>
          </a:p>
          <a:p>
            <a:pPr marL="231229" indent="-231229">
              <a:buAutoNum type="arabicPeriod" startAt="3"/>
            </a:pPr>
            <a:r>
              <a:rPr lang="en-US" u="none" dirty="0" smtClean="0"/>
              <a:t>Evaluate willingness to discuss: </a:t>
            </a:r>
            <a:r>
              <a:rPr lang="en-US" dirty="0" smtClean="0"/>
              <a:t>More likely to discuss if approached by family, MD, or clergy</a:t>
            </a:r>
          </a:p>
          <a:p>
            <a:pPr marL="231229" indent="-231229"/>
            <a:endParaRPr lang="en-US" sz="800" u="sng" dirty="0"/>
          </a:p>
          <a:p>
            <a:r>
              <a:rPr lang="zh-TW" altLang="en-US" dirty="0" smtClean="0"/>
              <a:t>討論的步驟和內容</a:t>
            </a:r>
            <a:endParaRPr lang="en-US" altLang="zh-TW" dirty="0" smtClean="0"/>
          </a:p>
          <a:p>
            <a:pPr marL="231229" indent="-231229">
              <a:buAutoNum type="arabicPeriod"/>
            </a:pPr>
            <a:r>
              <a:rPr lang="en-US" dirty="0" smtClean="0"/>
              <a:t>Present factual information: Give realistic outcomes from procedures; Risks and benefits of CPR, mechanical ventilation, 	invasive procedures, burden of treatment</a:t>
            </a:r>
          </a:p>
          <a:p>
            <a:pPr marL="231229" indent="-231229">
              <a:buAutoNum type="arabicPeriod"/>
            </a:pPr>
            <a:r>
              <a:rPr lang="en-US" dirty="0" smtClean="0"/>
              <a:t>Provide educational materials</a:t>
            </a:r>
          </a:p>
          <a:p>
            <a:pPr marL="231229" indent="-231229">
              <a:buAutoNum type="arabicPeriod"/>
            </a:pPr>
            <a:r>
              <a:rPr lang="en-US" dirty="0" smtClean="0"/>
              <a:t>Encourage completion of AD-use clear language and instructions </a:t>
            </a:r>
            <a:r>
              <a:rPr lang="en-US" sz="1800" dirty="0"/>
              <a:t>(if unwilling, encourage patient to discuss wishes with family)</a:t>
            </a:r>
            <a:endParaRPr lang="en-US" dirty="0" smtClean="0"/>
          </a:p>
          <a:p>
            <a:r>
              <a:rPr lang="zh-TW" altLang="en-US" dirty="0" smtClean="0"/>
              <a:t>例如</a:t>
            </a:r>
            <a:r>
              <a:rPr lang="en-US" altLang="zh-TW" dirty="0" smtClean="0"/>
              <a:t>:</a:t>
            </a:r>
          </a:p>
          <a:p>
            <a:r>
              <a:rPr lang="zh-TW" altLang="en-US" dirty="0" smtClean="0"/>
              <a:t>在何種情況下，你會想要活著</a:t>
            </a:r>
            <a:r>
              <a:rPr lang="en-US" altLang="zh-TW" dirty="0" smtClean="0"/>
              <a:t>?</a:t>
            </a:r>
            <a:r>
              <a:rPr lang="zh-TW" altLang="en-US" dirty="0" smtClean="0"/>
              <a:t> 如果腦嚴重受傷，永遠醒不過來</a:t>
            </a:r>
            <a:r>
              <a:rPr lang="en-US" altLang="zh-TW" dirty="0" smtClean="0"/>
              <a:t>(</a:t>
            </a:r>
            <a:r>
              <a:rPr lang="zh-TW" altLang="en-US" dirty="0" smtClean="0"/>
              <a:t>像植物人</a:t>
            </a:r>
            <a:r>
              <a:rPr lang="en-US" altLang="zh-TW" dirty="0" smtClean="0"/>
              <a:t>)</a:t>
            </a:r>
            <a:r>
              <a:rPr lang="zh-TW" altLang="en-US" dirty="0" smtClean="0"/>
              <a:t>，無法和家人溝通，而需要他人</a:t>
            </a:r>
            <a:r>
              <a:rPr lang="en-US" altLang="zh-TW" dirty="0" smtClean="0"/>
              <a:t>24</a:t>
            </a:r>
            <a:r>
              <a:rPr lang="zh-TW" altLang="en-US" dirty="0" smtClean="0"/>
              <a:t>小時</a:t>
            </a:r>
            <a:r>
              <a:rPr lang="en-US" altLang="zh-TW" dirty="0" smtClean="0"/>
              <a:t>(</a:t>
            </a:r>
            <a:r>
              <a:rPr lang="zh-TW" altLang="en-US" dirty="0" smtClean="0"/>
              <a:t>全時間</a:t>
            </a:r>
            <a:r>
              <a:rPr lang="en-US" altLang="zh-TW" dirty="0" smtClean="0"/>
              <a:t>)</a:t>
            </a:r>
            <a:r>
              <a:rPr lang="zh-TW" altLang="en-US" dirty="0" smtClean="0"/>
              <a:t>照顧你</a:t>
            </a:r>
            <a:r>
              <a:rPr lang="en-US" altLang="zh-TW" dirty="0" smtClean="0"/>
              <a:t>?</a:t>
            </a:r>
            <a:r>
              <a:rPr lang="zh-TW" altLang="en-US" dirty="0" smtClean="0"/>
              <a:t>靠呼吸器呼吸</a:t>
            </a:r>
            <a:r>
              <a:rPr lang="en-US" altLang="zh-TW" dirty="0" smtClean="0"/>
              <a:t>?</a:t>
            </a:r>
            <a:r>
              <a:rPr lang="zh-TW" altLang="en-US" dirty="0" smtClean="0"/>
              <a:t>靠灌食維持生命</a:t>
            </a:r>
            <a:r>
              <a:rPr lang="en-US" altLang="zh-TW" dirty="0" smtClean="0"/>
              <a:t>?</a:t>
            </a:r>
            <a:r>
              <a:rPr lang="zh-TW" altLang="en-US" dirty="0" smtClean="0"/>
              <a:t>在療養院</a:t>
            </a:r>
            <a:r>
              <a:rPr lang="en-US" altLang="zh-TW" dirty="0" smtClean="0"/>
              <a:t>?</a:t>
            </a:r>
            <a:r>
              <a:rPr lang="zh-TW" altLang="en-US" dirty="0" smtClean="0"/>
              <a:t>在家中</a:t>
            </a:r>
            <a:r>
              <a:rPr lang="en-US" altLang="zh-TW" dirty="0" smtClean="0"/>
              <a:t>?</a:t>
            </a:r>
            <a:endParaRPr lang="en-US" dirty="0" smtClean="0"/>
          </a:p>
          <a:p>
            <a:endParaRPr lang="en-US" dirty="0" smtClean="0"/>
          </a:p>
          <a:p>
            <a:pPr algn="l" fontAlgn="base"/>
            <a:r>
              <a:rPr lang="en-US" b="0" i="0" dirty="0" smtClean="0">
                <a:solidFill>
                  <a:srgbClr val="333333"/>
                </a:solidFill>
                <a:effectLst/>
                <a:latin typeface="Avenir-Book"/>
              </a:rPr>
              <a:t>You may wonder, “how can anyone plan for all possibilities?” You cannot anticipate every possible scenario, but there is one particular situation that is important to think through in advance. Your thoughts and feelings about what you would want in this situation will be informative for you and your agent.</a:t>
            </a:r>
          </a:p>
          <a:p>
            <a:pPr algn="l" fontAlgn="base"/>
            <a:r>
              <a:rPr lang="en-US" b="0" i="0" dirty="0" smtClean="0">
                <a:solidFill>
                  <a:srgbClr val="333333"/>
                </a:solidFill>
                <a:effectLst/>
                <a:latin typeface="Avenir-Book"/>
              </a:rPr>
              <a:t>=========</a:t>
            </a:r>
          </a:p>
          <a:p>
            <a:r>
              <a:rPr lang="zh-TW" altLang="en-US" u="sng" dirty="0" smtClean="0"/>
              <a:t>摘要</a:t>
            </a:r>
            <a:r>
              <a:rPr lang="en-US" altLang="zh-TW" u="sng" dirty="0" smtClean="0"/>
              <a:t>:</a:t>
            </a:r>
          </a:p>
          <a:p>
            <a:r>
              <a:rPr lang="en-US" u="sng" dirty="0" smtClean="0"/>
              <a:t>Step 1:</a:t>
            </a:r>
            <a:r>
              <a:rPr lang="en-US" dirty="0" smtClean="0"/>
              <a:t> Initiate discussion: Share medical knowledge, identify misconceptions, identify </a:t>
            </a:r>
            <a:r>
              <a:rPr lang="en-US" u="sng" dirty="0" smtClean="0"/>
              <a:t>patient values </a:t>
            </a:r>
            <a:r>
              <a:rPr lang="en-US" dirty="0" smtClean="0"/>
              <a:t>and </a:t>
            </a:r>
            <a:r>
              <a:rPr lang="en-US" u="sng" dirty="0" smtClean="0"/>
              <a:t>what they wish to know</a:t>
            </a:r>
            <a:r>
              <a:rPr lang="zh-TW" altLang="en-US" u="sng" dirty="0" smtClean="0"/>
              <a:t> </a:t>
            </a:r>
            <a:r>
              <a:rPr lang="en-US" altLang="zh-TW" u="sng" dirty="0" smtClean="0"/>
              <a:t>(</a:t>
            </a:r>
            <a:r>
              <a:rPr lang="en-US" dirty="0" smtClean="0"/>
              <a:t>Clarify understanding of ACP and inform that if no proxy appointed, decisions become responsibility of family and health care team. Encourage discussion with family</a:t>
            </a:r>
            <a:r>
              <a:rPr lang="en-US" altLang="zh-TW" dirty="0" smtClean="0"/>
              <a:t>)</a:t>
            </a:r>
          </a:p>
          <a:p>
            <a:endParaRPr lang="en-US" dirty="0" smtClean="0"/>
          </a:p>
          <a:p>
            <a:r>
              <a:rPr lang="en-US" u="sng" dirty="0" smtClean="0"/>
              <a:t>Step 2: </a:t>
            </a:r>
            <a:r>
              <a:rPr lang="en-US" dirty="0" smtClean="0"/>
              <a:t>Complete AD documents using clear language for specific situations (</a:t>
            </a:r>
            <a:r>
              <a:rPr lang="zh-TW" altLang="en-US" dirty="0" smtClean="0"/>
              <a:t>如希望急救的時間是</a:t>
            </a:r>
            <a:r>
              <a:rPr lang="en-US" altLang="zh-TW" dirty="0" smtClean="0"/>
              <a:t>20</a:t>
            </a:r>
            <a:r>
              <a:rPr lang="zh-TW" altLang="en-US" dirty="0" smtClean="0"/>
              <a:t>分鐘</a:t>
            </a:r>
            <a:r>
              <a:rPr lang="en-US" altLang="zh-TW" dirty="0" smtClean="0"/>
              <a:t>)</a:t>
            </a:r>
            <a:r>
              <a:rPr lang="en-US" dirty="0" smtClean="0"/>
              <a:t>. Follow state regulations</a:t>
            </a:r>
            <a:r>
              <a:rPr lang="en-US" sz="1000" dirty="0"/>
              <a:t> </a:t>
            </a:r>
          </a:p>
          <a:p>
            <a:endParaRPr lang="en-US" sz="1000" dirty="0"/>
          </a:p>
          <a:p>
            <a:r>
              <a:rPr lang="en-US" u="sng" dirty="0" smtClean="0"/>
              <a:t>Step3: </a:t>
            </a:r>
            <a:r>
              <a:rPr lang="en-US" dirty="0" smtClean="0"/>
              <a:t>Review ACP regularly in times of acute illness. ACP can be revised; document changes, and what remains unchanged. Be specific! </a:t>
            </a:r>
            <a:r>
              <a:rPr lang="en-US" sz="800" dirty="0"/>
              <a:t>This documentation may be only reference for compelling evidence. Use quotes</a:t>
            </a:r>
            <a:endParaRPr lang="en-US" sz="800" u="sng" dirty="0"/>
          </a:p>
          <a:p>
            <a:endParaRPr lang="en-US" u="sng" dirty="0" smtClean="0"/>
          </a:p>
          <a:p>
            <a:pPr algn="l" fontAlgn="base"/>
            <a:endParaRPr lang="en-US" b="0" i="0" dirty="0" smtClean="0">
              <a:solidFill>
                <a:srgbClr val="333333"/>
              </a:solidFill>
              <a:effectLst/>
              <a:latin typeface="Avenir-Book"/>
            </a:endParaRPr>
          </a:p>
          <a:p>
            <a:endParaRPr lang="en-US" dirty="0" smtClean="0"/>
          </a:p>
        </p:txBody>
      </p:sp>
      <p:sp>
        <p:nvSpPr>
          <p:cNvPr id="4" name="Slide Number Placeholder 3"/>
          <p:cNvSpPr>
            <a:spLocks noGrp="1"/>
          </p:cNvSpPr>
          <p:nvPr>
            <p:ph type="sldNum" sz="quarter" idx="10"/>
          </p:nvPr>
        </p:nvSpPr>
        <p:spPr/>
        <p:txBody>
          <a:bodyPr/>
          <a:lstStyle/>
          <a:p>
            <a:fld id="{0F119BCE-01DB-4950-A5FF-0DB960662EE0}" type="slidenum">
              <a:rPr lang="en-US" smtClean="0"/>
              <a:pPr/>
              <a:t>15</a:t>
            </a:fld>
            <a:endParaRPr lang="en-US"/>
          </a:p>
        </p:txBody>
      </p:sp>
      <p:sp>
        <p:nvSpPr>
          <p:cNvPr id="5" name="Date Placeholder 4"/>
          <p:cNvSpPr>
            <a:spLocks noGrp="1"/>
          </p:cNvSpPr>
          <p:nvPr>
            <p:ph type="dt" idx="11"/>
          </p:nvPr>
        </p:nvSpPr>
        <p:spPr/>
        <p:txBody>
          <a:bodyPr/>
          <a:lstStyle/>
          <a:p>
            <a:r>
              <a:rPr lang="en-US" smtClean="0"/>
              <a:t>9/27/2014</a:t>
            </a:r>
            <a:endParaRPr lang="en-US"/>
          </a:p>
        </p:txBody>
      </p:sp>
    </p:spTree>
    <p:extLst>
      <p:ext uri="{BB962C8B-B14F-4D97-AF65-F5344CB8AC3E}">
        <p14:creationId xmlns:p14="http://schemas.microsoft.com/office/powerpoint/2010/main" val="3437018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altLang="en-US" u="sng" dirty="0" smtClean="0">
                <a:latin typeface="KaiTi" pitchFamily="49" charset="-122"/>
                <a:ea typeface="KaiTi" pitchFamily="49" charset="-122"/>
              </a:rPr>
              <a:t>病人無法自我作決定時 </a:t>
            </a:r>
            <a:r>
              <a:rPr lang="en-US" altLang="zh-TW" u="sng" dirty="0" smtClean="0">
                <a:latin typeface="KaiTi" pitchFamily="49" charset="-122"/>
                <a:ea typeface="KaiTi" pitchFamily="49" charset="-122"/>
              </a:rPr>
              <a:t>(</a:t>
            </a:r>
            <a:r>
              <a:rPr lang="zh-TW" altLang="en-US" u="none" dirty="0" smtClean="0">
                <a:latin typeface="KaiTi" pitchFamily="49" charset="-122"/>
                <a:ea typeface="KaiTi" pitchFamily="49" charset="-122"/>
              </a:rPr>
              <a:t>根據醫師的醫療判斷</a:t>
            </a:r>
            <a:r>
              <a:rPr lang="en-US" altLang="zh-TW" u="sng" dirty="0" smtClean="0">
                <a:latin typeface="KaiTi" pitchFamily="49" charset="-122"/>
                <a:ea typeface="KaiTi" pitchFamily="49" charset="-122"/>
              </a:rPr>
              <a:t>)</a:t>
            </a:r>
            <a:r>
              <a:rPr lang="en-US" b="1" u="sng" dirty="0" smtClean="0"/>
              <a:t> </a:t>
            </a:r>
          </a:p>
          <a:p>
            <a:r>
              <a:rPr lang="en-US" b="1" u="sng" dirty="0" smtClean="0"/>
              <a:t>Capacity</a:t>
            </a:r>
            <a:r>
              <a:rPr lang="en-US" dirty="0" smtClean="0"/>
              <a:t>: Impairment or disturbance in the brain resulting in a person unable to make decisions on own. Not determined by age or appearance. Lack of capacity is when patient cannot understand or retain relevant information long enough for making decisions</a:t>
            </a:r>
          </a:p>
          <a:p>
            <a:r>
              <a:rPr lang="en-US" b="1" u="sng" dirty="0" err="1" smtClean="0"/>
              <a:t>Competancy</a:t>
            </a:r>
            <a:r>
              <a:rPr lang="en-US" b="1" u="sng" dirty="0" smtClean="0"/>
              <a:t>: </a:t>
            </a:r>
            <a:r>
              <a:rPr lang="en-US" dirty="0" smtClean="0"/>
              <a:t>determined by court of law</a:t>
            </a:r>
          </a:p>
          <a:p>
            <a:endParaRPr lang="en-US" altLang="zh-TW" u="sng" dirty="0" smtClean="0">
              <a:latin typeface="KaiTi" pitchFamily="49" charset="-122"/>
              <a:ea typeface="KaiTi" pitchFamily="49" charset="-122"/>
            </a:endParaRPr>
          </a:p>
          <a:p>
            <a:endParaRPr lang="en-US" altLang="zh-TW" u="sng" dirty="0" smtClean="0">
              <a:latin typeface="KaiTi" pitchFamily="49" charset="-122"/>
              <a:ea typeface="KaiTi" pitchFamily="49" charset="-122"/>
            </a:endParaRPr>
          </a:p>
          <a:p>
            <a:r>
              <a:rPr lang="zh-TW" altLang="en-US" dirty="0" smtClean="0"/>
              <a:t>病人清楚但全權交代理人處理；</a:t>
            </a:r>
            <a:endParaRPr lang="en-US" dirty="0"/>
          </a:p>
        </p:txBody>
      </p:sp>
      <p:sp>
        <p:nvSpPr>
          <p:cNvPr id="4" name="Slide Number Placeholder 3"/>
          <p:cNvSpPr>
            <a:spLocks noGrp="1"/>
          </p:cNvSpPr>
          <p:nvPr>
            <p:ph type="sldNum" sz="quarter" idx="10"/>
          </p:nvPr>
        </p:nvSpPr>
        <p:spPr/>
        <p:txBody>
          <a:bodyPr/>
          <a:lstStyle/>
          <a:p>
            <a:fld id="{0F119BCE-01DB-4950-A5FF-0DB960662EE0}" type="slidenum">
              <a:rPr lang="en-US" smtClean="0"/>
              <a:pPr/>
              <a:t>16</a:t>
            </a:fld>
            <a:endParaRPr lang="en-US"/>
          </a:p>
        </p:txBody>
      </p:sp>
      <p:sp>
        <p:nvSpPr>
          <p:cNvPr id="5" name="Date Placeholder 4"/>
          <p:cNvSpPr>
            <a:spLocks noGrp="1"/>
          </p:cNvSpPr>
          <p:nvPr>
            <p:ph type="dt" idx="11"/>
          </p:nvPr>
        </p:nvSpPr>
        <p:spPr/>
        <p:txBody>
          <a:bodyPr/>
          <a:lstStyle/>
          <a:p>
            <a:r>
              <a:rPr lang="en-US" smtClean="0"/>
              <a:t>9/27/2014</a:t>
            </a:r>
            <a:endParaRPr lang="en-US"/>
          </a:p>
        </p:txBody>
      </p:sp>
    </p:spTree>
    <p:extLst>
      <p:ext uri="{BB962C8B-B14F-4D97-AF65-F5344CB8AC3E}">
        <p14:creationId xmlns:p14="http://schemas.microsoft.com/office/powerpoint/2010/main" val="3372291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zh-TW" u="sng" dirty="0" smtClean="0"/>
          </a:p>
          <a:p>
            <a:pPr marL="173422" indent="-173422">
              <a:buFont typeface="Arial" panose="020B0604020202020204" pitchFamily="34" charset="0"/>
              <a:buChar char="•"/>
            </a:pPr>
            <a:r>
              <a:rPr lang="zh-TW" altLang="en-US" u="sng" dirty="0" smtClean="0"/>
              <a:t>接近生命末期的病人，往往可能得到他們並不想要的治療。這些治療可能無法幫助他們活得更好或更久，有時甚至可能造成痛苦。這份表格表達你想要的醫療方式。</a:t>
            </a:r>
            <a:endParaRPr lang="en-US" altLang="zh-TW" u="sng" dirty="0" smtClean="0"/>
          </a:p>
          <a:p>
            <a:endParaRPr lang="en-US" altLang="zh-TW" u="sng" dirty="0" smtClean="0"/>
          </a:p>
          <a:p>
            <a:endParaRPr lang="en-US" altLang="zh-TW" u="sng" dirty="0" smtClean="0"/>
          </a:p>
          <a:p>
            <a:endParaRPr lang="en-US" altLang="zh-TW" u="sng" dirty="0" smtClean="0"/>
          </a:p>
          <a:p>
            <a:endParaRPr lang="en-US" altLang="zh-TW" u="sng" dirty="0" smtClean="0"/>
          </a:p>
          <a:p>
            <a:r>
              <a:rPr lang="zh-TW" altLang="en-US" u="sng" dirty="0" smtClean="0"/>
              <a:t>摘要</a:t>
            </a:r>
            <a:r>
              <a:rPr lang="en-US" altLang="zh-TW" u="sng" dirty="0" smtClean="0"/>
              <a:t>:</a:t>
            </a:r>
          </a:p>
          <a:p>
            <a:r>
              <a:rPr lang="en-US" u="sng" dirty="0" smtClean="0"/>
              <a:t>Step 1:</a:t>
            </a:r>
            <a:r>
              <a:rPr lang="en-US" dirty="0" smtClean="0"/>
              <a:t> Initiate discussion: Share medical knowledge, identify misconceptions, identify </a:t>
            </a:r>
            <a:r>
              <a:rPr lang="en-US" u="sng" dirty="0" smtClean="0"/>
              <a:t>patient values </a:t>
            </a:r>
            <a:r>
              <a:rPr lang="en-US" dirty="0" smtClean="0"/>
              <a:t>and </a:t>
            </a:r>
            <a:r>
              <a:rPr lang="en-US" u="sng" dirty="0" smtClean="0"/>
              <a:t>what they wish to know</a:t>
            </a:r>
            <a:r>
              <a:rPr lang="zh-TW" altLang="en-US" u="sng" dirty="0" smtClean="0"/>
              <a:t> </a:t>
            </a:r>
            <a:r>
              <a:rPr lang="en-US" altLang="zh-TW" u="sng" dirty="0" smtClean="0"/>
              <a:t>(</a:t>
            </a:r>
            <a:r>
              <a:rPr lang="en-US" dirty="0" smtClean="0"/>
              <a:t>Clarify understanding of ACP and inform that if no proxy appointed, decisions become responsibility of family and health care team. Encourage discussion with family</a:t>
            </a:r>
            <a:r>
              <a:rPr lang="en-US" altLang="zh-TW" dirty="0" smtClean="0"/>
              <a:t>)</a:t>
            </a:r>
          </a:p>
          <a:p>
            <a:endParaRPr lang="en-US" dirty="0" smtClean="0"/>
          </a:p>
          <a:p>
            <a:r>
              <a:rPr lang="en-US" u="sng" dirty="0" smtClean="0"/>
              <a:t>Step 2: </a:t>
            </a:r>
            <a:r>
              <a:rPr lang="en-US" dirty="0" smtClean="0"/>
              <a:t>Complete AD documents using clear language for specific situations (</a:t>
            </a:r>
            <a:r>
              <a:rPr lang="zh-TW" altLang="en-US" dirty="0" smtClean="0"/>
              <a:t>如希望急救的時間是</a:t>
            </a:r>
            <a:r>
              <a:rPr lang="en-US" altLang="zh-TW" dirty="0" smtClean="0"/>
              <a:t>20</a:t>
            </a:r>
            <a:r>
              <a:rPr lang="zh-TW" altLang="en-US" dirty="0" smtClean="0"/>
              <a:t>分鐘</a:t>
            </a:r>
            <a:r>
              <a:rPr lang="en-US" altLang="zh-TW" dirty="0" smtClean="0"/>
              <a:t>)</a:t>
            </a:r>
            <a:r>
              <a:rPr lang="en-US" dirty="0" smtClean="0"/>
              <a:t>. Follow state regulations</a:t>
            </a:r>
            <a:r>
              <a:rPr lang="en-US" sz="1000" dirty="0"/>
              <a:t> </a:t>
            </a:r>
          </a:p>
          <a:p>
            <a:endParaRPr lang="en-US" sz="1000" dirty="0"/>
          </a:p>
          <a:p>
            <a:r>
              <a:rPr lang="en-US" u="sng" dirty="0" smtClean="0"/>
              <a:t>Step3: </a:t>
            </a:r>
            <a:r>
              <a:rPr lang="en-US" dirty="0" smtClean="0"/>
              <a:t>Review ACP regularly in times of acute illness. ACP can be revised; document changes, and what remains unchanged. Be specific! </a:t>
            </a:r>
            <a:r>
              <a:rPr lang="en-US" sz="800" dirty="0"/>
              <a:t>This documentation may be only reference for compelling evidence. Use quotes</a:t>
            </a:r>
            <a:endParaRPr lang="en-US" sz="800" u="sng" dirty="0"/>
          </a:p>
          <a:p>
            <a:endParaRPr lang="en-US" u="sng" dirty="0"/>
          </a:p>
        </p:txBody>
      </p:sp>
      <p:sp>
        <p:nvSpPr>
          <p:cNvPr id="4" name="Slide Number Placeholder 3"/>
          <p:cNvSpPr>
            <a:spLocks noGrp="1"/>
          </p:cNvSpPr>
          <p:nvPr>
            <p:ph type="sldNum" sz="quarter" idx="10"/>
          </p:nvPr>
        </p:nvSpPr>
        <p:spPr/>
        <p:txBody>
          <a:bodyPr/>
          <a:lstStyle/>
          <a:p>
            <a:fld id="{0F119BCE-01DB-4950-A5FF-0DB960662EE0}" type="slidenum">
              <a:rPr lang="en-US" smtClean="0"/>
              <a:pPr/>
              <a:t>19</a:t>
            </a:fld>
            <a:endParaRPr lang="en-US" dirty="0"/>
          </a:p>
        </p:txBody>
      </p:sp>
      <p:sp>
        <p:nvSpPr>
          <p:cNvPr id="5" name="Date Placeholder 4"/>
          <p:cNvSpPr>
            <a:spLocks noGrp="1"/>
          </p:cNvSpPr>
          <p:nvPr>
            <p:ph type="dt" idx="11"/>
          </p:nvPr>
        </p:nvSpPr>
        <p:spPr/>
        <p:txBody>
          <a:bodyPr/>
          <a:lstStyle/>
          <a:p>
            <a:r>
              <a:rPr lang="en-US" smtClean="0"/>
              <a:t>9/27/2014</a:t>
            </a:r>
            <a:endParaRPr lang="en-US"/>
          </a:p>
        </p:txBody>
      </p:sp>
    </p:spTree>
    <p:extLst>
      <p:ext uri="{BB962C8B-B14F-4D97-AF65-F5344CB8AC3E}">
        <p14:creationId xmlns:p14="http://schemas.microsoft.com/office/powerpoint/2010/main" val="523827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A new study published in the </a:t>
            </a:r>
            <a:r>
              <a:rPr lang="en-US" dirty="0" smtClean="0">
                <a:hlinkClick r:id="rId3"/>
              </a:rPr>
              <a:t>Journal of American Geriatrics Society</a:t>
            </a:r>
            <a:r>
              <a:rPr lang="en-US" dirty="0" smtClean="0"/>
              <a:t> shows that participating in the Physician Orders for Life-Sustaining Treatment (POLST) program can effectively influence the care patients receive at the end of life. This is the first study we are aware of that looks at the association between preferences expressed in POLST orders and where people ultimately die.</a:t>
            </a:r>
          </a:p>
          <a:p>
            <a:r>
              <a:rPr lang="en-US" b="1" dirty="0" smtClean="0"/>
              <a:t>Study details</a:t>
            </a:r>
          </a:p>
          <a:p>
            <a:r>
              <a:rPr lang="en-US" dirty="0" smtClean="0"/>
              <a:t>The study, “</a:t>
            </a:r>
            <a:r>
              <a:rPr lang="en-US" dirty="0" smtClean="0">
                <a:hlinkClick r:id="rId3"/>
              </a:rPr>
              <a:t>Association between Physician Orders for Life-Sustaining Treatment for Scope of Treatment and in-Hospital Death in Oregon</a:t>
            </a:r>
            <a:r>
              <a:rPr lang="en-US" dirty="0" smtClean="0"/>
              <a:t>,” looks at the death records of 58,000 Oregon residents who died of natural causes in 2010 and 2011, and compares location of death with the medical treatment patients indicated on their POLST. Of the 58,000 death records, nearly 18,000 could be matched with a POLST in the Oregon POLST registry.</a:t>
            </a:r>
          </a:p>
          <a:p>
            <a:r>
              <a:rPr lang="en-US" dirty="0" smtClean="0"/>
              <a:t>Only 6.4 percent of patients who specified “comfort measures only” orders on their POLST died in a hospital, while 44.2 percent of patients who chose “full treatment” died in a hospital. Additionally, 34.2 percent of people with no POLST form died in a hospital.</a:t>
            </a:r>
          </a:p>
          <a:p>
            <a:r>
              <a:rPr lang="en-US" dirty="0" smtClean="0"/>
              <a:t>This study shows patients’ wishes are being matched with how they die. Essentially, if a patient said they wanted every intervention, they were more likely to die in a hospital than someone without a POLST form.</a:t>
            </a:r>
          </a:p>
          <a:p>
            <a:r>
              <a:rPr lang="en-US" b="1" dirty="0" smtClean="0"/>
              <a:t>The connection to POLST in California</a:t>
            </a:r>
          </a:p>
          <a:p>
            <a:r>
              <a:rPr lang="en-US" dirty="0" smtClean="0"/>
              <a:t>In 2012, the California HealthCare Foundation published a study called “</a:t>
            </a:r>
            <a:r>
              <a:rPr lang="en-US" dirty="0" smtClean="0">
                <a:hlinkClick r:id="rId4"/>
              </a:rPr>
              <a:t>Snapshot Final Chapter: Californians’ Attitudes and Experiences with Death and Dying</a:t>
            </a:r>
            <a:r>
              <a:rPr lang="en-US" dirty="0" smtClean="0"/>
              <a:t>,” and discovered that 70 percent of Californians would prefer to die at home. However, only 32 percent of deaths </a:t>
            </a:r>
            <a:r>
              <a:rPr lang="en-US" dirty="0" err="1" smtClean="0"/>
              <a:t>occured</a:t>
            </a:r>
            <a:r>
              <a:rPr lang="en-US" dirty="0" smtClean="0"/>
              <a:t> at home, while 42 percent </a:t>
            </a:r>
            <a:r>
              <a:rPr lang="en-US" dirty="0" err="1" smtClean="0"/>
              <a:t>occured</a:t>
            </a:r>
            <a:r>
              <a:rPr lang="en-US" dirty="0" smtClean="0"/>
              <a:t> in a hospital, and 18 percent in a nursing home.</a:t>
            </a:r>
          </a:p>
          <a:p>
            <a:r>
              <a:rPr lang="en-US" dirty="0" smtClean="0"/>
              <a:t>The “</a:t>
            </a:r>
            <a:r>
              <a:rPr lang="en-US" dirty="0" smtClean="0">
                <a:hlinkClick r:id="rId3"/>
              </a:rPr>
              <a:t>Association between Physician Orders for Life-Sustaining Treatment for Scope of Treatment and in-Hospital Death in Oregon</a:t>
            </a:r>
            <a:r>
              <a:rPr lang="en-US" dirty="0" smtClean="0"/>
              <a:t>” study clearly shows there is a strong correlation between POLST and location of death, and illustrates that POLST is the best choice patients can make to remain in control of medical care they receive toward the end of life.</a:t>
            </a:r>
          </a:p>
          <a:p>
            <a:r>
              <a:rPr lang="en-US" dirty="0" smtClean="0"/>
              <a:t>POLST is one of the most powerful tools available to make healthcare wishes known, even when patients are unable to speak for themselves.</a:t>
            </a:r>
          </a:p>
          <a:p>
            <a:endParaRPr lang="en-US" dirty="0"/>
          </a:p>
        </p:txBody>
      </p:sp>
      <p:sp>
        <p:nvSpPr>
          <p:cNvPr id="4" name="Slide Number Placeholder 3"/>
          <p:cNvSpPr>
            <a:spLocks noGrp="1"/>
          </p:cNvSpPr>
          <p:nvPr>
            <p:ph type="sldNum" sz="quarter" idx="10"/>
          </p:nvPr>
        </p:nvSpPr>
        <p:spPr/>
        <p:txBody>
          <a:bodyPr/>
          <a:lstStyle/>
          <a:p>
            <a:fld id="{0F119BCE-01DB-4950-A5FF-0DB960662EE0}" type="slidenum">
              <a:rPr lang="en-US" smtClean="0"/>
              <a:pPr/>
              <a:t>20</a:t>
            </a:fld>
            <a:endParaRPr lang="en-US"/>
          </a:p>
        </p:txBody>
      </p:sp>
      <p:sp>
        <p:nvSpPr>
          <p:cNvPr id="5" name="Date Placeholder 4"/>
          <p:cNvSpPr>
            <a:spLocks noGrp="1"/>
          </p:cNvSpPr>
          <p:nvPr>
            <p:ph type="dt" idx="11"/>
          </p:nvPr>
        </p:nvSpPr>
        <p:spPr/>
        <p:txBody>
          <a:bodyPr/>
          <a:lstStyle/>
          <a:p>
            <a:r>
              <a:rPr lang="en-US" smtClean="0"/>
              <a:t>9/27/2014</a:t>
            </a:r>
            <a:endParaRPr lang="en-US"/>
          </a:p>
        </p:txBody>
      </p:sp>
    </p:spTree>
    <p:extLst>
      <p:ext uri="{BB962C8B-B14F-4D97-AF65-F5344CB8AC3E}">
        <p14:creationId xmlns:p14="http://schemas.microsoft.com/office/powerpoint/2010/main" val="2016266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119BCE-01DB-4950-A5FF-0DB960662EE0}" type="slidenum">
              <a:rPr lang="en-US" smtClean="0"/>
              <a:pPr/>
              <a:t>21</a:t>
            </a:fld>
            <a:endParaRPr lang="en-US"/>
          </a:p>
        </p:txBody>
      </p:sp>
      <p:sp>
        <p:nvSpPr>
          <p:cNvPr id="5" name="Date Placeholder 4"/>
          <p:cNvSpPr>
            <a:spLocks noGrp="1"/>
          </p:cNvSpPr>
          <p:nvPr>
            <p:ph type="dt" idx="11"/>
          </p:nvPr>
        </p:nvSpPr>
        <p:spPr/>
        <p:txBody>
          <a:bodyPr/>
          <a:lstStyle/>
          <a:p>
            <a:r>
              <a:rPr lang="en-US" smtClean="0"/>
              <a:t>9/27/2014</a:t>
            </a:r>
            <a:endParaRPr lang="en-US"/>
          </a:p>
        </p:txBody>
      </p:sp>
    </p:spTree>
    <p:extLst>
      <p:ext uri="{BB962C8B-B14F-4D97-AF65-F5344CB8AC3E}">
        <p14:creationId xmlns:p14="http://schemas.microsoft.com/office/powerpoint/2010/main" val="1787652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119BCE-01DB-4950-A5FF-0DB960662EE0}" type="slidenum">
              <a:rPr lang="en-US" smtClean="0"/>
              <a:pPr/>
              <a:t>23</a:t>
            </a:fld>
            <a:endParaRPr lang="en-US"/>
          </a:p>
        </p:txBody>
      </p:sp>
      <p:sp>
        <p:nvSpPr>
          <p:cNvPr id="5" name="Date Placeholder 4"/>
          <p:cNvSpPr>
            <a:spLocks noGrp="1"/>
          </p:cNvSpPr>
          <p:nvPr>
            <p:ph type="dt" idx="11"/>
          </p:nvPr>
        </p:nvSpPr>
        <p:spPr/>
        <p:txBody>
          <a:bodyPr/>
          <a:lstStyle/>
          <a:p>
            <a:r>
              <a:rPr lang="en-US" smtClean="0"/>
              <a:t>9/27/2014</a:t>
            </a:r>
            <a:endParaRPr lang="en-US"/>
          </a:p>
        </p:txBody>
      </p:sp>
    </p:spTree>
    <p:extLst>
      <p:ext uri="{BB962C8B-B14F-4D97-AF65-F5344CB8AC3E}">
        <p14:creationId xmlns:p14="http://schemas.microsoft.com/office/powerpoint/2010/main" val="1095485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zh-TW" altLang="en-US" dirty="0">
                <a:latin typeface="KaiTi" pitchFamily="49" charset="-122"/>
                <a:ea typeface="KaiTi" pitchFamily="49" charset="-122"/>
              </a:rPr>
              <a:t>缺少未雨綢繆</a:t>
            </a:r>
            <a:r>
              <a:rPr lang="zh-TW" altLang="en-US" dirty="0">
                <a:latin typeface="MingLiU" pitchFamily="49" charset="-120"/>
                <a:ea typeface="MingLiU" pitchFamily="49" charset="-120"/>
              </a:rPr>
              <a:t>的意識；ㄧ旦發生時，亂了手腳。</a:t>
            </a:r>
            <a:r>
              <a:rPr lang="zh-TW" altLang="en-US" dirty="0" smtClean="0"/>
              <a:t>我希望趁他現在還有意識</a:t>
            </a:r>
            <a:r>
              <a:rPr lang="en-US" altLang="zh-TW" dirty="0" smtClean="0"/>
              <a:t>(3-6</a:t>
            </a:r>
            <a:r>
              <a:rPr lang="zh-TW" altLang="en-US" dirty="0" smtClean="0"/>
              <a:t>個月</a:t>
            </a:r>
            <a:r>
              <a:rPr lang="en-US" altLang="zh-TW" dirty="0" smtClean="0"/>
              <a:t>)</a:t>
            </a:r>
            <a:r>
              <a:rPr lang="zh-TW" altLang="en-US" dirty="0" smtClean="0"/>
              <a:t>、還能講話時，能及早做安排，以免之後昏迷，無法和家人話別，這對病患、對家屬來說都會是很遺憾的事。</a:t>
            </a:r>
            <a:endParaRPr lang="en-US" altLang="zh-TW" dirty="0">
              <a:latin typeface="MingLiU" pitchFamily="49" charset="-120"/>
              <a:ea typeface="MingLiU" pitchFamily="49" charset="-120"/>
            </a:endParaRPr>
          </a:p>
          <a:p>
            <a:endParaRPr lang="en-US" altLang="zh-TW" dirty="0">
              <a:latin typeface="MingLiU" pitchFamily="49" charset="-120"/>
              <a:ea typeface="MingLiU" pitchFamily="49" charset="-120"/>
            </a:endParaRPr>
          </a:p>
          <a:p>
            <a:r>
              <a:rPr lang="zh-TW" altLang="en-US" dirty="0" smtClean="0"/>
              <a:t>：什麼叫做孝順？孝順除了讓父母過得好，不要忤逆父母，在父母人生最後一程，真正設身處地為他們著想，減輕及不延長他們的疼痛，同樣是很重要的。</a:t>
            </a:r>
            <a:endParaRPr lang="en-US" altLang="zh-TW" dirty="0" smtClean="0"/>
          </a:p>
          <a:p>
            <a:endParaRPr lang="en-US" altLang="zh-TW" dirty="0" smtClean="0"/>
          </a:p>
          <a:p>
            <a:r>
              <a:rPr lang="zh-TW" altLang="en-US" dirty="0" smtClean="0"/>
              <a:t>生命的意義，是用思想和行動來衡量，而不是用生命的長短。」當一個人躺在病床，插滿管子，靠維生設備維持生命，無法行動、無法言語，甚至因躺太久而引起褥 瘡、深可見骨，沒有生活品質，只能維持著所謂的「生物式的生命」。這麼痛苦地活著，只因為我們想滿足：「我們的長輩還活著，我們還擁有他。」這樣的愛實在 太自私了</a:t>
            </a:r>
            <a:r>
              <a:rPr lang="en-US" altLang="zh-TW" dirty="0" smtClean="0"/>
              <a:t>`.</a:t>
            </a:r>
          </a:p>
          <a:p>
            <a:endParaRPr lang="en-US" altLang="zh-TW" dirty="0">
              <a:latin typeface="MingLiU" pitchFamily="49" charset="-120"/>
              <a:ea typeface="MingLiU" pitchFamily="49" charset="-120"/>
            </a:endParaRPr>
          </a:p>
          <a:p>
            <a:r>
              <a:rPr lang="en-US" altLang="zh-TW" dirty="0" smtClean="0"/>
              <a:t>“</a:t>
            </a:r>
            <a:r>
              <a:rPr lang="zh-TW" altLang="en-US" dirty="0" smtClean="0"/>
              <a:t>我也不想看爸爸這樣受苦，但是如果不急救，親戚和家人都會怪我不孝。」</a:t>
            </a:r>
            <a:r>
              <a:rPr lang="en-US" altLang="zh-TW" dirty="0" smtClean="0"/>
              <a:t>”</a:t>
            </a:r>
          </a:p>
          <a:p>
            <a:endParaRPr lang="en-US" altLang="zh-TW" dirty="0">
              <a:latin typeface="MingLiU" pitchFamily="49" charset="-120"/>
              <a:ea typeface="MingLiU" pitchFamily="49" charset="-120"/>
            </a:endParaRPr>
          </a:p>
          <a:p>
            <a:r>
              <a:rPr lang="zh-TW" altLang="en-US" dirty="0" smtClean="0"/>
              <a:t>內心愧疚有罪惡感，想要把握最後機會好好報答彌補，所以要拖延病人死亡的時間，也不管病人有多痛苦。</a:t>
            </a:r>
            <a:endParaRPr lang="en-US" altLang="zh-TW" dirty="0" smtClean="0"/>
          </a:p>
          <a:p>
            <a:endParaRPr lang="en-US" altLang="zh-TW" dirty="0">
              <a:latin typeface="MingLiU" pitchFamily="49" charset="-120"/>
              <a:ea typeface="MingLiU" pitchFamily="49" charset="-120"/>
            </a:endParaRPr>
          </a:p>
          <a:p>
            <a:r>
              <a:rPr lang="zh-TW" altLang="en-US" dirty="0" smtClean="0"/>
              <a:t>因為病人有健保，比在家裡請看護照顧病人還便宜、還省事啊</a:t>
            </a:r>
            <a:r>
              <a:rPr lang="zh-TW" altLang="en-US" baseline="0" dirty="0" smtClean="0"/>
              <a:t> </a:t>
            </a:r>
            <a:r>
              <a:rPr lang="en-US" altLang="zh-TW" baseline="0" dirty="0" smtClean="0"/>
              <a:t>(</a:t>
            </a:r>
            <a:r>
              <a:rPr lang="zh-TW" altLang="en-US" baseline="0" dirty="0" smtClean="0"/>
              <a:t>浪費醫療資源</a:t>
            </a:r>
            <a:r>
              <a:rPr lang="en-US" altLang="zh-TW" baseline="0" dirty="0" smtClean="0"/>
              <a:t>)</a:t>
            </a:r>
            <a:endParaRPr lang="en-US" altLang="zh-TW" dirty="0">
              <a:latin typeface="MingLiU" pitchFamily="49" charset="-120"/>
              <a:ea typeface="MingLiU" pitchFamily="49" charset="-120"/>
            </a:endParaRPr>
          </a:p>
          <a:p>
            <a:r>
              <a:rPr lang="en-US" altLang="zh-TW" dirty="0">
                <a:latin typeface="MingLiU" pitchFamily="49" charset="-120"/>
                <a:ea typeface="MingLiU" pitchFamily="49" charset="-120"/>
              </a:rPr>
              <a:t>========</a:t>
            </a:r>
          </a:p>
          <a:p>
            <a:pPr marL="231229" indent="-231229">
              <a:buAutoNum type="arabicPeriod" startAt="4"/>
            </a:pPr>
            <a:r>
              <a:rPr lang="zh-TW" altLang="en-US" dirty="0" smtClean="0"/>
              <a:t>沒有足夠的資訊，病人接受不當的無效醫療，導致身心受苦、家人受苦。加上全民買</a:t>
            </a:r>
            <a:r>
              <a:rPr lang="en-US" altLang="zh-TW" dirty="0" smtClean="0"/>
              <a:t>(</a:t>
            </a:r>
            <a:r>
              <a:rPr lang="zh-TW" altLang="en-US" dirty="0" smtClean="0"/>
              <a:t>帳</a:t>
            </a:r>
            <a:r>
              <a:rPr lang="en-US" altLang="zh-TW" dirty="0" smtClean="0"/>
              <a:t>)</a:t>
            </a:r>
            <a:r>
              <a:rPr lang="zh-TW" altLang="en-US" dirty="0" smtClean="0"/>
              <a:t>單，浪費醫療資源。</a:t>
            </a:r>
            <a:endParaRPr lang="en-US" altLang="zh-TW" dirty="0" smtClean="0"/>
          </a:p>
          <a:p>
            <a:pPr marL="231229" indent="-231229" defTabSz="924916">
              <a:defRPr/>
            </a:pPr>
            <a:r>
              <a:rPr lang="zh-TW" altLang="en-US" dirty="0" smtClean="0"/>
              <a:t>     </a:t>
            </a:r>
            <a:r>
              <a:rPr lang="en-US" dirty="0" smtClean="0"/>
              <a:t>Conversations should be matter-of-fact and even “blunt</a:t>
            </a:r>
            <a:r>
              <a:rPr lang="en-US" altLang="zh-TW" dirty="0" smtClean="0"/>
              <a:t>(</a:t>
            </a:r>
            <a:r>
              <a:rPr lang="zh-TW" altLang="en-US" dirty="0" smtClean="0"/>
              <a:t>直接了當</a:t>
            </a:r>
            <a:r>
              <a:rPr lang="en-US" altLang="zh-TW" dirty="0" smtClean="0"/>
              <a:t>)</a:t>
            </a:r>
            <a:r>
              <a:rPr lang="en-US" dirty="0" smtClean="0"/>
              <a:t>”, Vague communication resulted in patients not understanding their prognoses and not planning for their impending deaths.” Frank communication by oncologists, in contrast, can improve patients' and family members' understanding that the patient is terminally ill, she found. “And that led to more proactive and informed decision-making and greater hospice use,”</a:t>
            </a:r>
          </a:p>
          <a:p>
            <a:pPr marL="231229" indent="-231229">
              <a:buAutoNum type="arabicPeriod" startAt="4"/>
            </a:pPr>
            <a:endParaRPr lang="en-US" altLang="zh-TW" dirty="0">
              <a:latin typeface="MingLiU" pitchFamily="49" charset="-120"/>
              <a:ea typeface="MingLiU" pitchFamily="49" charset="-120"/>
            </a:endParaRPr>
          </a:p>
          <a:p>
            <a:pPr marL="231229" indent="-231229" defTabSz="924916">
              <a:buFontTx/>
              <a:buAutoNum type="arabicPeriod" startAt="4"/>
              <a:defRPr/>
            </a:pPr>
            <a:r>
              <a:rPr lang="zh-TW" altLang="en-US" dirty="0" smtClean="0"/>
              <a:t>就醫療人員而言，「病人最大，家屬其次」，一切決定都應該也必須是站在病人的最大利益來考量，要尊重病人的自主權。病人有知的權利。如何告知</a:t>
            </a:r>
            <a:r>
              <a:rPr lang="en-US" altLang="zh-TW" dirty="0" smtClean="0"/>
              <a:t>?</a:t>
            </a:r>
            <a:r>
              <a:rPr lang="zh-TW" altLang="en-US" dirty="0" smtClean="0"/>
              <a:t> 一定要事先和家屬商量，要更圓融慎重地處理，事先取得家屬的共識後，再告訴患者，以期有較圓滿的結果。然而世風日下，我們又如何能知道，家屬為病人所做的決定，是為病人最大的利益做考量？還是為家屬自己的利益做考量？</a:t>
            </a:r>
            <a:r>
              <a:rPr lang="en-US" altLang="zh-TW" dirty="0" smtClean="0"/>
              <a:t>(</a:t>
            </a:r>
            <a:r>
              <a:rPr lang="zh-TW" altLang="en-US" dirty="0" smtClean="0"/>
              <a:t>如財產轉移</a:t>
            </a:r>
            <a:r>
              <a:rPr lang="en-US" altLang="zh-TW" dirty="0" smtClean="0"/>
              <a:t>)</a:t>
            </a:r>
          </a:p>
          <a:p>
            <a:pPr marL="231229" indent="-231229"/>
            <a:endParaRPr lang="en-US" u="sng" dirty="0" smtClean="0"/>
          </a:p>
          <a:p>
            <a:pPr marL="231229" indent="-231229"/>
            <a:endParaRPr lang="en-US" u="sng" dirty="0"/>
          </a:p>
        </p:txBody>
      </p:sp>
      <p:sp>
        <p:nvSpPr>
          <p:cNvPr id="4" name="Slide Number Placeholder 3"/>
          <p:cNvSpPr>
            <a:spLocks noGrp="1"/>
          </p:cNvSpPr>
          <p:nvPr>
            <p:ph type="sldNum" sz="quarter" idx="10"/>
          </p:nvPr>
        </p:nvSpPr>
        <p:spPr/>
        <p:txBody>
          <a:bodyPr/>
          <a:lstStyle/>
          <a:p>
            <a:fld id="{0F119BCE-01DB-4950-A5FF-0DB960662EE0}" type="slidenum">
              <a:rPr lang="en-US" smtClean="0"/>
              <a:pPr/>
              <a:t>24</a:t>
            </a:fld>
            <a:endParaRPr lang="en-US" dirty="0"/>
          </a:p>
        </p:txBody>
      </p:sp>
      <p:sp>
        <p:nvSpPr>
          <p:cNvPr id="5" name="Date Placeholder 4"/>
          <p:cNvSpPr>
            <a:spLocks noGrp="1"/>
          </p:cNvSpPr>
          <p:nvPr>
            <p:ph type="dt" idx="11"/>
          </p:nvPr>
        </p:nvSpPr>
        <p:spPr/>
        <p:txBody>
          <a:bodyPr/>
          <a:lstStyle/>
          <a:p>
            <a:r>
              <a:rPr lang="en-US" smtClean="0"/>
              <a:t>9/27/2014</a:t>
            </a:r>
            <a:endParaRPr lang="en-US"/>
          </a:p>
        </p:txBody>
      </p:sp>
    </p:spTree>
    <p:extLst>
      <p:ext uri="{BB962C8B-B14F-4D97-AF65-F5344CB8AC3E}">
        <p14:creationId xmlns:p14="http://schemas.microsoft.com/office/powerpoint/2010/main" val="4278439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Objectives:</a:t>
            </a:r>
          </a:p>
          <a:p>
            <a:endParaRPr lang="en-US" dirty="0" smtClean="0"/>
          </a:p>
          <a:p>
            <a:r>
              <a:rPr lang="en-US" dirty="0" smtClean="0"/>
              <a:t>-</a:t>
            </a:r>
            <a:r>
              <a:rPr lang="en-US" baseline="0" dirty="0" smtClean="0"/>
              <a:t> </a:t>
            </a:r>
            <a:r>
              <a:rPr lang="en-US" dirty="0" smtClean="0"/>
              <a:t>Define Advanced Care Planning (ACP) and the different types of Advanced Directives (AD)</a:t>
            </a:r>
          </a:p>
          <a:p>
            <a:r>
              <a:rPr lang="en-US" dirty="0" smtClean="0"/>
              <a:t>- Understand challenges of ACP</a:t>
            </a:r>
          </a:p>
          <a:p>
            <a:r>
              <a:rPr lang="en-US" dirty="0" smtClean="0"/>
              <a:t>- Organize an approach for discussing ACP and AD to patients and caregivers</a:t>
            </a:r>
          </a:p>
          <a:p>
            <a:endParaRPr lang="en-US" dirty="0" smtClean="0"/>
          </a:p>
        </p:txBody>
      </p:sp>
      <p:sp>
        <p:nvSpPr>
          <p:cNvPr id="4" name="Slide Number Placeholder 3"/>
          <p:cNvSpPr>
            <a:spLocks noGrp="1"/>
          </p:cNvSpPr>
          <p:nvPr>
            <p:ph type="sldNum" sz="quarter" idx="10"/>
          </p:nvPr>
        </p:nvSpPr>
        <p:spPr/>
        <p:txBody>
          <a:bodyPr/>
          <a:lstStyle/>
          <a:p>
            <a:fld id="{0F119BCE-01DB-4950-A5FF-0DB960662EE0}" type="slidenum">
              <a:rPr lang="en-US" smtClean="0"/>
              <a:pPr/>
              <a:t>3</a:t>
            </a:fld>
            <a:endParaRPr lang="en-US"/>
          </a:p>
        </p:txBody>
      </p:sp>
      <p:sp>
        <p:nvSpPr>
          <p:cNvPr id="5" name="Date Placeholder 4"/>
          <p:cNvSpPr>
            <a:spLocks noGrp="1"/>
          </p:cNvSpPr>
          <p:nvPr>
            <p:ph type="dt" idx="11"/>
          </p:nvPr>
        </p:nvSpPr>
        <p:spPr/>
        <p:txBody>
          <a:bodyPr/>
          <a:lstStyle/>
          <a:p>
            <a:r>
              <a:rPr lang="en-US" smtClean="0"/>
              <a:t>9/27/2014</a:t>
            </a:r>
            <a:endParaRPr lang="en-US"/>
          </a:p>
        </p:txBody>
      </p:sp>
    </p:spTree>
    <p:extLst>
      <p:ext uri="{BB962C8B-B14F-4D97-AF65-F5344CB8AC3E}">
        <p14:creationId xmlns:p14="http://schemas.microsoft.com/office/powerpoint/2010/main" val="3357896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Provides autonomy</a:t>
            </a:r>
          </a:p>
          <a:p>
            <a:r>
              <a:rPr lang="en-US" dirty="0" smtClean="0"/>
              <a:t>Clarifies goals</a:t>
            </a:r>
          </a:p>
          <a:p>
            <a:r>
              <a:rPr lang="en-US" dirty="0" smtClean="0"/>
              <a:t>Provides open communication and shared understanding</a:t>
            </a:r>
          </a:p>
          <a:p>
            <a:r>
              <a:rPr lang="en-US" dirty="0" smtClean="0"/>
              <a:t>Improves quality of life for patient</a:t>
            </a:r>
          </a:p>
          <a:p>
            <a:r>
              <a:rPr lang="en-US" dirty="0" smtClean="0"/>
              <a:t>Reduction of cost </a:t>
            </a:r>
            <a:r>
              <a:rPr lang="en-US" sz="800" dirty="0"/>
              <a:t>(</a:t>
            </a:r>
            <a:r>
              <a:rPr lang="en-US" sz="900" dirty="0"/>
              <a:t>1/3 of Medicare dollars are spent on last month, and often undesired by patient)</a:t>
            </a:r>
          </a:p>
          <a:p>
            <a:endParaRPr lang="en-US" dirty="0" smtClean="0"/>
          </a:p>
          <a:p>
            <a:r>
              <a:rPr lang="en-US" dirty="0" smtClean="0"/>
              <a:t>IDEALLY,</a:t>
            </a:r>
            <a:r>
              <a:rPr lang="en-US" baseline="0" dirty="0" smtClean="0"/>
              <a:t> PROVIDERS PROVIDE INFORMATION, INICITS </a:t>
            </a:r>
            <a:r>
              <a:rPr lang="en-US" b="1" u="sng" baseline="0" dirty="0" smtClean="0"/>
              <a:t>PATIENT </a:t>
            </a:r>
            <a:r>
              <a:rPr lang="en-US" b="1" u="sng" dirty="0" smtClean="0"/>
              <a:t>VALUES</a:t>
            </a:r>
            <a:r>
              <a:rPr lang="en-US" dirty="0" smtClean="0"/>
              <a:t>,</a:t>
            </a:r>
            <a:r>
              <a:rPr lang="en-US" baseline="0" dirty="0" smtClean="0"/>
              <a:t> </a:t>
            </a:r>
            <a:r>
              <a:rPr lang="en-US" b="1" u="sng" baseline="0" dirty="0" smtClean="0"/>
              <a:t>PREF</a:t>
            </a:r>
            <a:r>
              <a:rPr lang="en-US" b="1" u="none" baseline="0" dirty="0" smtClean="0"/>
              <a:t>ERENCES</a:t>
            </a:r>
            <a:r>
              <a:rPr lang="en-US" baseline="0" dirty="0" smtClean="0"/>
              <a:t> AND </a:t>
            </a:r>
            <a:r>
              <a:rPr lang="en-US" b="1" u="sng" baseline="0" dirty="0" smtClean="0"/>
              <a:t>PERSONAL GOALS </a:t>
            </a:r>
            <a:r>
              <a:rPr lang="en-US" baseline="0" dirty="0" smtClean="0"/>
              <a:t>PERTAIN TO END-OF-LIFE CARE.  </a:t>
            </a:r>
            <a:endParaRPr lang="en-US" dirty="0"/>
          </a:p>
        </p:txBody>
      </p:sp>
      <p:sp>
        <p:nvSpPr>
          <p:cNvPr id="4" name="Slide Number Placeholder 3"/>
          <p:cNvSpPr>
            <a:spLocks noGrp="1"/>
          </p:cNvSpPr>
          <p:nvPr>
            <p:ph type="sldNum" sz="quarter" idx="10"/>
          </p:nvPr>
        </p:nvSpPr>
        <p:spPr/>
        <p:txBody>
          <a:bodyPr/>
          <a:lstStyle/>
          <a:p>
            <a:fld id="{0F119BCE-01DB-4950-A5FF-0DB960662EE0}" type="slidenum">
              <a:rPr lang="en-US" smtClean="0"/>
              <a:pPr/>
              <a:t>4</a:t>
            </a:fld>
            <a:endParaRPr lang="en-US"/>
          </a:p>
        </p:txBody>
      </p:sp>
      <p:sp>
        <p:nvSpPr>
          <p:cNvPr id="5" name="Date Placeholder 4"/>
          <p:cNvSpPr>
            <a:spLocks noGrp="1"/>
          </p:cNvSpPr>
          <p:nvPr>
            <p:ph type="dt" idx="11"/>
          </p:nvPr>
        </p:nvSpPr>
        <p:spPr/>
        <p:txBody>
          <a:bodyPr/>
          <a:lstStyle/>
          <a:p>
            <a:r>
              <a:rPr lang="en-US" smtClean="0"/>
              <a:t>9/27/2014</a:t>
            </a:r>
            <a:endParaRPr lang="en-US"/>
          </a:p>
        </p:txBody>
      </p:sp>
    </p:spTree>
    <p:extLst>
      <p:ext uri="{BB962C8B-B14F-4D97-AF65-F5344CB8AC3E}">
        <p14:creationId xmlns:p14="http://schemas.microsoft.com/office/powerpoint/2010/main" val="4212557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assist patients, family, and designated decision makers to plan for preferences and decisions as patient progresses through a serious illness</a:t>
            </a:r>
          </a:p>
          <a:p>
            <a:pPr>
              <a:buFont typeface="Arial" pitchFamily="34" charset="0"/>
              <a:buChar char="•"/>
            </a:pPr>
            <a:r>
              <a:rPr lang="en-US" dirty="0" smtClean="0"/>
              <a:t>Include invasive treatment preferences like artificial life support and length of those treatments (</a:t>
            </a:r>
            <a:r>
              <a:rPr lang="en-US" dirty="0" err="1" smtClean="0"/>
              <a:t>ie</a:t>
            </a:r>
            <a:r>
              <a:rPr lang="en-US" dirty="0" smtClean="0"/>
              <a:t>: ventilator support)</a:t>
            </a:r>
          </a:p>
          <a:p>
            <a:pPr>
              <a:buFont typeface="Arial" pitchFamily="34" charset="0"/>
              <a:buChar char="•"/>
            </a:pPr>
            <a:r>
              <a:rPr lang="en-US" dirty="0" smtClean="0"/>
              <a:t>Can be written or oral</a:t>
            </a:r>
          </a:p>
          <a:p>
            <a:pPr>
              <a:buFont typeface="Arial" pitchFamily="34" charset="0"/>
              <a:buChar char="•"/>
            </a:pPr>
            <a:endParaRPr lang="en-US" dirty="0" smtClean="0"/>
          </a:p>
          <a:p>
            <a:pPr defTabSz="924916">
              <a:defRPr/>
            </a:pPr>
            <a:r>
              <a:rPr lang="zh-TW" altLang="en-US" dirty="0"/>
              <a:t>介紹預立醫療自主計劃的目的，是讓民眾了解生命末期的醫療選項，使用自主權決定希望被照顧的方式，而醫護人員也能本著醫療倫理的四大原則，透過病人在預立醫療自主計劃中的意願。</a:t>
            </a:r>
            <a:endParaRPr lang="en-US" altLang="zh-TW" dirty="0"/>
          </a:p>
          <a:p>
            <a:endParaRPr lang="en-US" dirty="0"/>
          </a:p>
          <a:p>
            <a:r>
              <a:rPr lang="zh-TW" altLang="en-US" smtClean="0"/>
              <a:t>醫療倫理的研討會在</a:t>
            </a:r>
            <a:endParaRPr lang="en-US" dirty="0"/>
          </a:p>
        </p:txBody>
      </p:sp>
      <p:sp>
        <p:nvSpPr>
          <p:cNvPr id="4" name="Slide Number Placeholder 3"/>
          <p:cNvSpPr>
            <a:spLocks noGrp="1"/>
          </p:cNvSpPr>
          <p:nvPr>
            <p:ph type="sldNum" sz="quarter" idx="10"/>
          </p:nvPr>
        </p:nvSpPr>
        <p:spPr/>
        <p:txBody>
          <a:bodyPr/>
          <a:lstStyle/>
          <a:p>
            <a:fld id="{0F119BCE-01DB-4950-A5FF-0DB960662EE0}" type="slidenum">
              <a:rPr lang="en-US" smtClean="0"/>
              <a:pPr/>
              <a:t>5</a:t>
            </a:fld>
            <a:endParaRPr lang="en-US"/>
          </a:p>
        </p:txBody>
      </p:sp>
      <p:sp>
        <p:nvSpPr>
          <p:cNvPr id="5" name="Date Placeholder 4"/>
          <p:cNvSpPr>
            <a:spLocks noGrp="1"/>
          </p:cNvSpPr>
          <p:nvPr>
            <p:ph type="dt" idx="11"/>
          </p:nvPr>
        </p:nvSpPr>
        <p:spPr/>
        <p:txBody>
          <a:bodyPr/>
          <a:lstStyle/>
          <a:p>
            <a:r>
              <a:rPr lang="en-US" smtClean="0"/>
              <a:t>9/27/2014</a:t>
            </a:r>
            <a:endParaRPr lang="en-US"/>
          </a:p>
        </p:txBody>
      </p:sp>
    </p:spTree>
    <p:extLst>
      <p:ext uri="{BB962C8B-B14F-4D97-AF65-F5344CB8AC3E}">
        <p14:creationId xmlns:p14="http://schemas.microsoft.com/office/powerpoint/2010/main" val="1720123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心肺復甦術</a:t>
            </a:r>
            <a:r>
              <a:rPr lang="en-US" altLang="zh-TW" dirty="0" smtClean="0"/>
              <a:t>:</a:t>
            </a:r>
            <a:r>
              <a:rPr lang="zh-TW" altLang="en-US" dirty="0" smtClean="0"/>
              <a:t> 用於沒有心跳、沒有呼吸。救起來，又會再發生沒有呼吸、心跳的情形，是否又要再做</a:t>
            </a:r>
            <a:r>
              <a:rPr lang="en-US" altLang="zh-TW" dirty="0" smtClean="0"/>
              <a:t>?</a:t>
            </a:r>
          </a:p>
          <a:p>
            <a:endParaRPr lang="en-US" altLang="zh-TW" dirty="0" smtClean="0"/>
          </a:p>
          <a:p>
            <a:r>
              <a:rPr lang="zh-TW" altLang="en-US" dirty="0" smtClean="0"/>
              <a:t>雙手束縛，避免拔管，鎮靜藥物；住在加護病房，家人無法在旁</a:t>
            </a:r>
            <a:endParaRPr lang="en-US" altLang="zh-TW" dirty="0" smtClean="0"/>
          </a:p>
          <a:p>
            <a:endParaRPr lang="en-US" dirty="0"/>
          </a:p>
        </p:txBody>
      </p:sp>
      <p:sp>
        <p:nvSpPr>
          <p:cNvPr id="4" name="Slide Number Placeholder 3"/>
          <p:cNvSpPr>
            <a:spLocks noGrp="1"/>
          </p:cNvSpPr>
          <p:nvPr>
            <p:ph type="sldNum" sz="quarter" idx="10"/>
          </p:nvPr>
        </p:nvSpPr>
        <p:spPr/>
        <p:txBody>
          <a:bodyPr/>
          <a:lstStyle/>
          <a:p>
            <a:fld id="{0F119BCE-01DB-4950-A5FF-0DB960662EE0}" type="slidenum">
              <a:rPr lang="en-US" smtClean="0"/>
              <a:pPr/>
              <a:t>6</a:t>
            </a:fld>
            <a:endParaRPr lang="en-US"/>
          </a:p>
        </p:txBody>
      </p:sp>
      <p:sp>
        <p:nvSpPr>
          <p:cNvPr id="5" name="Date Placeholder 4"/>
          <p:cNvSpPr>
            <a:spLocks noGrp="1"/>
          </p:cNvSpPr>
          <p:nvPr>
            <p:ph type="dt" idx="11"/>
          </p:nvPr>
        </p:nvSpPr>
        <p:spPr/>
        <p:txBody>
          <a:bodyPr/>
          <a:lstStyle/>
          <a:p>
            <a:r>
              <a:rPr lang="en-US" smtClean="0"/>
              <a:t>9/27/2014</a:t>
            </a:r>
            <a:endParaRPr lang="en-US"/>
          </a:p>
        </p:txBody>
      </p:sp>
    </p:spTree>
    <p:extLst>
      <p:ext uri="{BB962C8B-B14F-4D97-AF65-F5344CB8AC3E}">
        <p14:creationId xmlns:p14="http://schemas.microsoft.com/office/powerpoint/2010/main" val="3586056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fontAlgn="base">
              <a:buFont typeface="Arial"/>
              <a:buChar char="•"/>
            </a:pPr>
            <a:r>
              <a:rPr lang="en-US" b="0" i="0" dirty="0" smtClean="0">
                <a:solidFill>
                  <a:srgbClr val="333333"/>
                </a:solidFill>
                <a:effectLst/>
                <a:latin typeface="Avenir-Heavy"/>
              </a:rPr>
              <a:t>What are the potential side effects of CPR? </a:t>
            </a:r>
            <a:r>
              <a:rPr lang="en-US" dirty="0" smtClean="0"/>
              <a:t>CPR [cardiopulmonary resuscitation] in the hospital is violent and may result in broken bones,” she added, and results in worse quality of life. Patients should be told as much, Dr. </a:t>
            </a:r>
            <a:r>
              <a:rPr lang="en-US" dirty="0" err="1" smtClean="0"/>
              <a:t>Prigerson</a:t>
            </a:r>
            <a:r>
              <a:rPr lang="en-US" dirty="0" smtClean="0"/>
              <a:t> believes. “The point isn't to scare patients, but to paint a realistic picture,” she said.</a:t>
            </a:r>
          </a:p>
          <a:p>
            <a:pPr algn="l" fontAlgn="base">
              <a:buFont typeface="Arial"/>
              <a:buChar char="•"/>
            </a:pPr>
            <a:endParaRPr lang="en-US" b="0" i="0" dirty="0" smtClean="0">
              <a:solidFill>
                <a:srgbClr val="333333"/>
              </a:solidFill>
              <a:effectLst/>
              <a:latin typeface="Avenir-Heavy"/>
            </a:endParaRPr>
          </a:p>
          <a:p>
            <a:pPr algn="l" fontAlgn="base">
              <a:buFont typeface="Arial"/>
              <a:buChar char="•"/>
            </a:pPr>
            <a:r>
              <a:rPr lang="en-US" b="0" i="0" dirty="0" smtClean="0">
                <a:solidFill>
                  <a:srgbClr val="333333"/>
                </a:solidFill>
                <a:effectLst/>
                <a:latin typeface="Avenir-Book"/>
              </a:rPr>
              <a:t>People often think of CPR as it is depicted in TV shows, but this is very different from what happens in reality.   Reality rarely looks like what we see on TV. There are usually some serious side effects of CPR, like broken ribs, brain damage from lack of oxygen, and weakened lungs. Therefore, even if CPR is successful, there is a high likelihood you would remain in the hospital in critical condition and on breathing machines.</a:t>
            </a:r>
          </a:p>
          <a:p>
            <a:pPr algn="l" fontAlgn="base">
              <a:buFont typeface="Arial"/>
              <a:buChar char="•"/>
            </a:pPr>
            <a:endParaRPr lang="en-US" b="0" i="0" dirty="0" smtClean="0">
              <a:solidFill>
                <a:srgbClr val="333333"/>
              </a:solidFill>
              <a:effectLst/>
              <a:latin typeface="Avenir-Book"/>
            </a:endParaRPr>
          </a:p>
        </p:txBody>
      </p:sp>
      <p:sp>
        <p:nvSpPr>
          <p:cNvPr id="4" name="Slide Number Placeholder 3"/>
          <p:cNvSpPr>
            <a:spLocks noGrp="1"/>
          </p:cNvSpPr>
          <p:nvPr>
            <p:ph type="sldNum" sz="quarter" idx="10"/>
          </p:nvPr>
        </p:nvSpPr>
        <p:spPr/>
        <p:txBody>
          <a:bodyPr/>
          <a:lstStyle/>
          <a:p>
            <a:fld id="{0F119BCE-01DB-4950-A5FF-0DB960662EE0}" type="slidenum">
              <a:rPr lang="en-US" smtClean="0"/>
              <a:pPr/>
              <a:t>7</a:t>
            </a:fld>
            <a:endParaRPr lang="en-US"/>
          </a:p>
        </p:txBody>
      </p:sp>
      <p:sp>
        <p:nvSpPr>
          <p:cNvPr id="5" name="Date Placeholder 4"/>
          <p:cNvSpPr>
            <a:spLocks noGrp="1"/>
          </p:cNvSpPr>
          <p:nvPr>
            <p:ph type="dt" idx="11"/>
          </p:nvPr>
        </p:nvSpPr>
        <p:spPr/>
        <p:txBody>
          <a:bodyPr/>
          <a:lstStyle/>
          <a:p>
            <a:r>
              <a:rPr lang="en-US" smtClean="0"/>
              <a:t>9/27/2014</a:t>
            </a:r>
            <a:endParaRPr lang="en-US"/>
          </a:p>
        </p:txBody>
      </p:sp>
    </p:spTree>
    <p:extLst>
      <p:ext uri="{BB962C8B-B14F-4D97-AF65-F5344CB8AC3E}">
        <p14:creationId xmlns:p14="http://schemas.microsoft.com/office/powerpoint/2010/main" val="3936676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l" fontAlgn="base">
              <a:buFont typeface="Arial"/>
              <a:buChar char="•"/>
            </a:pPr>
            <a:r>
              <a:rPr lang="en-US" b="0" i="0" dirty="0" smtClean="0">
                <a:solidFill>
                  <a:srgbClr val="333333"/>
                </a:solidFill>
                <a:effectLst/>
                <a:latin typeface="Avenir-Heavy"/>
              </a:rPr>
              <a:t>How successful is CPR?</a:t>
            </a:r>
            <a:r>
              <a:rPr lang="zh-TW" altLang="en-US" b="0" i="0" dirty="0" smtClean="0">
                <a:solidFill>
                  <a:srgbClr val="333333"/>
                </a:solidFill>
                <a:effectLst/>
                <a:latin typeface="Avenir-Heavy"/>
              </a:rPr>
              <a:t> 車禍、淹水等意外事件</a:t>
            </a:r>
            <a:endParaRPr lang="en-US" b="0" i="0" dirty="0" smtClean="0">
              <a:solidFill>
                <a:srgbClr val="333333"/>
              </a:solidFill>
              <a:effectLst/>
              <a:latin typeface="Avenir-Heavy"/>
            </a:endParaRPr>
          </a:p>
          <a:p>
            <a:pPr algn="l" fontAlgn="base">
              <a:buFont typeface="Arial"/>
              <a:buChar char="•"/>
            </a:pPr>
            <a:r>
              <a:rPr lang="en-US" b="0" i="0" dirty="0" smtClean="0">
                <a:solidFill>
                  <a:srgbClr val="333333"/>
                </a:solidFill>
                <a:effectLst/>
                <a:latin typeface="Avenir-Book"/>
              </a:rPr>
              <a:t>For patients who receive CPR in the hospital, about 17% will survive CPR to be discharged from the hospital.</a:t>
            </a:r>
            <a:r>
              <a:rPr lang="en-US" b="0" i="0" u="none" strike="noStrike" baseline="30000" dirty="0" smtClean="0">
                <a:solidFill>
                  <a:srgbClr val="006BA6"/>
                </a:solidFill>
                <a:effectLst/>
                <a:latin typeface="inherit"/>
                <a:hlinkClick r:id="rId3"/>
              </a:rPr>
              <a:t>1</a:t>
            </a:r>
            <a:r>
              <a:rPr lang="en-US" b="0" i="0" dirty="0" smtClean="0">
                <a:solidFill>
                  <a:srgbClr val="333333"/>
                </a:solidFill>
                <a:effectLst/>
                <a:latin typeface="Avenir-Book"/>
              </a:rPr>
              <a:t> Slightly more than 2% survive with good brain functioning.</a:t>
            </a:r>
            <a:r>
              <a:rPr lang="en-US" b="0" i="0" u="none" strike="noStrike" baseline="30000" dirty="0" smtClean="0">
                <a:solidFill>
                  <a:srgbClr val="006BA6"/>
                </a:solidFill>
                <a:effectLst/>
                <a:latin typeface="inherit"/>
                <a:hlinkClick r:id="rId3"/>
              </a:rPr>
              <a:t>2</a:t>
            </a:r>
            <a:endParaRPr lang="en-US" b="0" i="0" dirty="0" smtClean="0">
              <a:solidFill>
                <a:srgbClr val="333333"/>
              </a:solidFill>
              <a:effectLst/>
              <a:latin typeface="Avenir-Book"/>
            </a:endParaRPr>
          </a:p>
          <a:p>
            <a:pPr algn="l" fontAlgn="base">
              <a:buFont typeface="Arial"/>
              <a:buChar char="•"/>
            </a:pPr>
            <a:r>
              <a:rPr lang="en-US" b="0" i="0" dirty="0" smtClean="0">
                <a:solidFill>
                  <a:srgbClr val="333333"/>
                </a:solidFill>
                <a:effectLst/>
                <a:latin typeface="Avenir-Book"/>
              </a:rPr>
              <a:t>For adults who are frail, in nursing homes or very ill, the likelihood of CPR working is much lower. In residents in nursing homes, the chance of CPR working at all is less than 3%.</a:t>
            </a:r>
            <a:r>
              <a:rPr lang="en-US" b="0" i="0" u="none" strike="noStrike" baseline="30000" dirty="0" smtClean="0">
                <a:solidFill>
                  <a:srgbClr val="006BA6"/>
                </a:solidFill>
                <a:effectLst/>
                <a:latin typeface="inherit"/>
                <a:hlinkClick r:id="rId3"/>
              </a:rPr>
              <a:t>3</a:t>
            </a:r>
            <a:endParaRPr lang="en-US" b="0" i="0" dirty="0" smtClean="0">
              <a:solidFill>
                <a:srgbClr val="333333"/>
              </a:solidFill>
              <a:effectLst/>
              <a:latin typeface="Avenir-Book"/>
            </a:endParaRPr>
          </a:p>
          <a:p>
            <a:pPr algn="l" fontAlgn="base">
              <a:buFont typeface="Arial"/>
              <a:buChar char="•"/>
            </a:pPr>
            <a:r>
              <a:rPr lang="en-US" b="0" i="0" dirty="0" smtClean="0">
                <a:solidFill>
                  <a:srgbClr val="333333"/>
                </a:solidFill>
                <a:effectLst/>
                <a:latin typeface="Avenir-Heavy"/>
              </a:rPr>
              <a:t>Will emergency responders honor my wishes?</a:t>
            </a:r>
          </a:p>
          <a:p>
            <a:pPr algn="l" fontAlgn="base">
              <a:buFont typeface="Arial"/>
              <a:buChar char="•"/>
            </a:pPr>
            <a:r>
              <a:rPr lang="en-US" b="0" i="0" dirty="0" smtClean="0">
                <a:solidFill>
                  <a:srgbClr val="333333"/>
                </a:solidFill>
                <a:effectLst/>
                <a:latin typeface="Avenir-Book"/>
              </a:rPr>
              <a:t>To be effective, CPR has to be started within a few minutes of your heart stopping. If something sudden – an accident or injury – were to happen to you, the emergency responders or bystanders who know CPR would try to restart your heart immediately, since they probably would not have access to your Advance Health Care Directive at that urgent time.</a:t>
            </a:r>
          </a:p>
          <a:p>
            <a:pPr algn="l" fontAlgn="base">
              <a:buFont typeface="Arial"/>
              <a:buChar char="•"/>
            </a:pPr>
            <a:r>
              <a:rPr lang="en-US" b="0" i="0" dirty="0" smtClean="0">
                <a:solidFill>
                  <a:srgbClr val="333333"/>
                </a:solidFill>
                <a:effectLst/>
                <a:latin typeface="Avenir-Book"/>
              </a:rPr>
              <a:t>So, if your choice is to allow a natural death and not attempt CPR, it is important to know that it is impossible to guarantee what will happen outside of the hospital. But we still encourage you to talk with your health care agent about CPR and document this in an Advance Health Care Directive. This way, if your heart and breathing ever stopped in a hospital setting, the medical team would know if you would want CPR.</a:t>
            </a:r>
          </a:p>
          <a:p>
            <a:pPr algn="l" fontAlgn="base">
              <a:buFont typeface="Arial"/>
              <a:buChar char="•"/>
            </a:pPr>
            <a:r>
              <a:rPr lang="en-US" b="0" i="0" dirty="0" smtClean="0">
                <a:solidFill>
                  <a:srgbClr val="333333"/>
                </a:solidFill>
                <a:effectLst/>
                <a:latin typeface="Avenir-Heavy"/>
              </a:rPr>
              <a:t>How do I decide whether or not I want CPR?</a:t>
            </a:r>
          </a:p>
          <a:p>
            <a:pPr algn="l" fontAlgn="base">
              <a:buFont typeface="Arial"/>
              <a:buChar char="•"/>
            </a:pPr>
            <a:r>
              <a:rPr lang="en-US" b="0" i="0" dirty="0" smtClean="0">
                <a:solidFill>
                  <a:srgbClr val="333333"/>
                </a:solidFill>
                <a:effectLst/>
                <a:latin typeface="Avenir-Book"/>
              </a:rPr>
              <a:t>Whether or not you want CPR attempted if your heart and breathing stops is a personal choice. It is also a decision that may change as you age or if your health declines.</a:t>
            </a:r>
          </a:p>
          <a:p>
            <a:pPr algn="l" fontAlgn="base">
              <a:buFont typeface="Arial"/>
              <a:buChar char="•"/>
            </a:pPr>
            <a:r>
              <a:rPr lang="en-US" b="0" i="0" dirty="0" smtClean="0">
                <a:solidFill>
                  <a:srgbClr val="333333"/>
                </a:solidFill>
                <a:effectLst/>
                <a:latin typeface="Avenir-Book"/>
              </a:rPr>
              <a:t>It is common for healthy adults and younger adults to want attempts made to restart their heart. While the survival rates are low overall, if you are in a healthy condition when you receive CPR, the likelihood of a good outcome is much better.</a:t>
            </a:r>
          </a:p>
          <a:p>
            <a:pPr algn="l" fontAlgn="base">
              <a:buFont typeface="Arial"/>
              <a:buChar char="•"/>
            </a:pPr>
            <a:r>
              <a:rPr lang="en-US" b="0" i="0" dirty="0" smtClean="0">
                <a:solidFill>
                  <a:srgbClr val="333333"/>
                </a:solidFill>
                <a:effectLst/>
                <a:latin typeface="Avenir-Book"/>
              </a:rPr>
              <a:t>We encourage you to do some reflection before deciding whether or not you want CPR attempted. It may be helpful to discuss your thoughts with your health care agent or someone else close to you.</a:t>
            </a:r>
          </a:p>
          <a:p>
            <a:pPr algn="l" fontAlgn="base"/>
            <a:r>
              <a:rPr lang="en-US" b="0" i="0" dirty="0" smtClean="0">
                <a:solidFill>
                  <a:srgbClr val="006BA6"/>
                </a:solidFill>
                <a:effectLst/>
                <a:latin typeface="Avenir-Roman"/>
              </a:rPr>
              <a:t>Here are some questions to help you consider whether or not you want CPR attempted:</a:t>
            </a:r>
          </a:p>
          <a:p>
            <a:pPr algn="l" fontAlgn="base">
              <a:buFont typeface="Arial"/>
              <a:buChar char="•"/>
            </a:pPr>
            <a:r>
              <a:rPr lang="en-US" b="0" i="0" dirty="0" smtClean="0">
                <a:solidFill>
                  <a:srgbClr val="444444"/>
                </a:solidFill>
                <a:effectLst/>
                <a:latin typeface="Avenir-Medium"/>
              </a:rPr>
              <a:t>What personal experience have you had with family or friends who have had CPR? How did that experience affect your own decision?</a:t>
            </a:r>
          </a:p>
          <a:p>
            <a:pPr algn="l" fontAlgn="base">
              <a:buFont typeface="Arial"/>
              <a:buChar char="•"/>
            </a:pPr>
            <a:r>
              <a:rPr lang="en-US" b="0" i="0" dirty="0" smtClean="0">
                <a:solidFill>
                  <a:srgbClr val="444444"/>
                </a:solidFill>
                <a:effectLst/>
                <a:latin typeface="Avenir-Medium"/>
              </a:rPr>
              <a:t>What do you see as the advantages and disadvantages of CPR?</a:t>
            </a:r>
          </a:p>
          <a:p>
            <a:pPr algn="l" fontAlgn="base">
              <a:buFont typeface="Arial"/>
              <a:buChar char="•"/>
            </a:pPr>
            <a:r>
              <a:rPr lang="en-US" b="0" i="0" dirty="0" smtClean="0">
                <a:solidFill>
                  <a:srgbClr val="444444"/>
                </a:solidFill>
                <a:effectLst/>
                <a:latin typeface="Avenir-Medium"/>
              </a:rPr>
              <a:t>What outcome would you expect if CPR were performed and you survived? For example, think about your level of functioning, ability to be independent, or the chance of living in a nursing home the rest of your life.</a:t>
            </a:r>
          </a:p>
          <a:p>
            <a:pPr algn="l" fontAlgn="base">
              <a:buFont typeface="Arial"/>
              <a:buChar char="•"/>
            </a:pPr>
            <a:r>
              <a:rPr lang="en-US" b="0" i="0" dirty="0" smtClean="0">
                <a:solidFill>
                  <a:srgbClr val="444444"/>
                </a:solidFill>
                <a:effectLst/>
                <a:latin typeface="Avenir-Medium"/>
              </a:rPr>
              <a:t>What outcome would be unacceptable to you? For example, some would consider it unacceptable if they required 24 hour nursing care, were unable to communicate with loved ones, or needed a permanent life sustaining treatments (like a breathing machine).</a:t>
            </a:r>
          </a:p>
          <a:p>
            <a:pPr algn="l" fontAlgn="base">
              <a:buFont typeface="Arial"/>
              <a:buChar char="•"/>
            </a:pPr>
            <a:r>
              <a:rPr lang="en-US" b="0" i="0" dirty="0" smtClean="0">
                <a:solidFill>
                  <a:srgbClr val="444444"/>
                </a:solidFill>
                <a:effectLst/>
                <a:latin typeface="Avenir-Medium"/>
              </a:rPr>
              <a:t>Are there others you would like to have participate in this decision-making process?</a:t>
            </a:r>
          </a:p>
          <a:p>
            <a:pPr algn="l" fontAlgn="base">
              <a:buFont typeface="Arial"/>
              <a:buChar char="•"/>
            </a:pPr>
            <a:r>
              <a:rPr lang="en-US" b="0" i="0" dirty="0" smtClean="0">
                <a:solidFill>
                  <a:srgbClr val="444444"/>
                </a:solidFill>
                <a:effectLst/>
                <a:latin typeface="Avenir-Medium"/>
              </a:rPr>
              <a:t>Do you have other questions that need to be answered before deciding?</a:t>
            </a:r>
          </a:p>
          <a:p>
            <a:endParaRPr lang="en-US" dirty="0"/>
          </a:p>
        </p:txBody>
      </p:sp>
      <p:sp>
        <p:nvSpPr>
          <p:cNvPr id="4" name="Slide Number Placeholder 3"/>
          <p:cNvSpPr>
            <a:spLocks noGrp="1"/>
          </p:cNvSpPr>
          <p:nvPr>
            <p:ph type="sldNum" sz="quarter" idx="10"/>
          </p:nvPr>
        </p:nvSpPr>
        <p:spPr/>
        <p:txBody>
          <a:bodyPr/>
          <a:lstStyle/>
          <a:p>
            <a:fld id="{0F119BCE-01DB-4950-A5FF-0DB960662EE0}" type="slidenum">
              <a:rPr lang="en-US" smtClean="0"/>
              <a:pPr/>
              <a:t>8</a:t>
            </a:fld>
            <a:endParaRPr lang="en-US"/>
          </a:p>
        </p:txBody>
      </p:sp>
      <p:sp>
        <p:nvSpPr>
          <p:cNvPr id="5" name="Date Placeholder 4"/>
          <p:cNvSpPr>
            <a:spLocks noGrp="1"/>
          </p:cNvSpPr>
          <p:nvPr>
            <p:ph type="dt" idx="11"/>
          </p:nvPr>
        </p:nvSpPr>
        <p:spPr/>
        <p:txBody>
          <a:bodyPr/>
          <a:lstStyle/>
          <a:p>
            <a:r>
              <a:rPr lang="en-US" smtClean="0"/>
              <a:t>9/27/2014</a:t>
            </a:r>
            <a:endParaRPr lang="en-US"/>
          </a:p>
        </p:txBody>
      </p:sp>
    </p:spTree>
    <p:extLst>
      <p:ext uri="{BB962C8B-B14F-4D97-AF65-F5344CB8AC3E}">
        <p14:creationId xmlns:p14="http://schemas.microsoft.com/office/powerpoint/2010/main" val="1613510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smtClean="0"/>
              <a:t>6</a:t>
            </a:r>
            <a:endParaRPr lang="en-US" dirty="0"/>
          </a:p>
        </p:txBody>
      </p:sp>
      <p:sp>
        <p:nvSpPr>
          <p:cNvPr id="4" name="Slide Number Placeholder 3"/>
          <p:cNvSpPr>
            <a:spLocks noGrp="1"/>
          </p:cNvSpPr>
          <p:nvPr>
            <p:ph type="sldNum" sz="quarter" idx="10"/>
          </p:nvPr>
        </p:nvSpPr>
        <p:spPr/>
        <p:txBody>
          <a:bodyPr/>
          <a:lstStyle/>
          <a:p>
            <a:fld id="{0F119BCE-01DB-4950-A5FF-0DB960662EE0}" type="slidenum">
              <a:rPr lang="en-US" smtClean="0"/>
              <a:pPr/>
              <a:t>11</a:t>
            </a:fld>
            <a:endParaRPr lang="en-US"/>
          </a:p>
        </p:txBody>
      </p:sp>
      <p:sp>
        <p:nvSpPr>
          <p:cNvPr id="5" name="Date Placeholder 4"/>
          <p:cNvSpPr>
            <a:spLocks noGrp="1"/>
          </p:cNvSpPr>
          <p:nvPr>
            <p:ph type="dt" idx="11"/>
          </p:nvPr>
        </p:nvSpPr>
        <p:spPr/>
        <p:txBody>
          <a:bodyPr/>
          <a:lstStyle/>
          <a:p>
            <a:r>
              <a:rPr lang="en-US" smtClean="0"/>
              <a:t>9/27/2014</a:t>
            </a:r>
            <a:endParaRPr lang="en-US"/>
          </a:p>
        </p:txBody>
      </p:sp>
    </p:spTree>
    <p:extLst>
      <p:ext uri="{BB962C8B-B14F-4D97-AF65-F5344CB8AC3E}">
        <p14:creationId xmlns:p14="http://schemas.microsoft.com/office/powerpoint/2010/main" val="2615100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defRPr/>
            </a:pPr>
            <a:r>
              <a:rPr lang="en-US" dirty="0" smtClean="0"/>
              <a:t>Chemotherapy for terminally ill patients “may do more harm than good,”</a:t>
            </a:r>
            <a:endParaRPr lang="en-US" baseline="30000" dirty="0" smtClean="0"/>
          </a:p>
          <a:p>
            <a:pPr>
              <a:buFont typeface="Arial" pitchFamily="34" charset="0"/>
              <a:buChar char="•"/>
              <a:defRPr/>
            </a:pPr>
            <a:r>
              <a:rPr lang="en-US" dirty="0" smtClean="0"/>
              <a:t>Patients undergoing chemotherapy during their final weeks of life were more likely to experience painful, aggressive procedures and to die in the intensive care unit (ICU) rather than at home, These patients saw no survival benefits from end-of-life chemotherapy but they faced higher rates of cardiopulmonary resuscitation, mechanical ventilation, or both, during their last week of life (14% </a:t>
            </a:r>
            <a:r>
              <a:rPr lang="en-US" dirty="0" err="1" smtClean="0"/>
              <a:t>vs</a:t>
            </a:r>
            <a:r>
              <a:rPr lang="en-US" dirty="0" smtClean="0"/>
              <a:t> 2%).</a:t>
            </a:r>
            <a:r>
              <a:rPr lang="en-US" baseline="30000" dirty="0" smtClean="0"/>
              <a:t>1</a:t>
            </a:r>
          </a:p>
          <a:p>
            <a:pPr>
              <a:buFont typeface="Arial" pitchFamily="34" charset="0"/>
              <a:buChar char="•"/>
              <a:defRPr/>
            </a:pPr>
            <a:endParaRPr lang="en-US" baseline="30000" dirty="0" smtClean="0"/>
          </a:p>
          <a:p>
            <a:pPr>
              <a:buFont typeface="Arial" pitchFamily="34" charset="0"/>
              <a:buChar char="•"/>
              <a:defRPr/>
            </a:pPr>
            <a:r>
              <a:rPr lang="en-US" dirty="0" smtClean="0"/>
              <a:t>Patients receiving chemotherapy were also far more likely than other patients to die in an ICU (11% </a:t>
            </a:r>
            <a:r>
              <a:rPr lang="en-US" dirty="0" err="1" smtClean="0"/>
              <a:t>vs</a:t>
            </a:r>
            <a:r>
              <a:rPr lang="en-US" dirty="0" smtClean="0"/>
              <a:t> 2%) and to be referred to hospice late, within a week of death (54% </a:t>
            </a:r>
            <a:r>
              <a:rPr lang="en-US" dirty="0" err="1" smtClean="0"/>
              <a:t>vs</a:t>
            </a:r>
            <a:r>
              <a:rPr lang="en-US" dirty="0" smtClean="0"/>
              <a:t> 37%), </a:t>
            </a:r>
          </a:p>
        </p:txBody>
      </p:sp>
      <p:sp>
        <p:nvSpPr>
          <p:cNvPr id="9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B300CC-B76E-414B-B525-746E1896E09E}" type="slidenum">
              <a:rPr lang="en-US"/>
              <a:pPr fontAlgn="base">
                <a:spcBef>
                  <a:spcPct val="0"/>
                </a:spcBef>
                <a:spcAft>
                  <a:spcPct val="0"/>
                </a:spcAft>
              </a:pPr>
              <a:t>12</a:t>
            </a:fld>
            <a:endParaRPr lang="en-US"/>
          </a:p>
        </p:txBody>
      </p:sp>
      <p:sp>
        <p:nvSpPr>
          <p:cNvPr id="2" name="Date Placeholder 1"/>
          <p:cNvSpPr>
            <a:spLocks noGrp="1"/>
          </p:cNvSpPr>
          <p:nvPr>
            <p:ph type="dt" idx="10"/>
          </p:nvPr>
        </p:nvSpPr>
        <p:spPr/>
        <p:txBody>
          <a:bodyPr/>
          <a:lstStyle/>
          <a:p>
            <a:r>
              <a:rPr lang="en-US" smtClean="0"/>
              <a:t>9/27/2014</a:t>
            </a:r>
            <a:endParaRPr lang="en-US"/>
          </a:p>
        </p:txBody>
      </p:sp>
    </p:spTree>
    <p:extLst>
      <p:ext uri="{BB962C8B-B14F-4D97-AF65-F5344CB8AC3E}">
        <p14:creationId xmlns:p14="http://schemas.microsoft.com/office/powerpoint/2010/main" val="3205641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2A1D816-EADE-4955-88D3-97CDFF1F162E}" type="datetimeFigureOut">
              <a:rPr lang="en-US" smtClean="0"/>
              <a:pPr/>
              <a:t>9/25/2014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20C52E2B-1EB6-481C-8FB8-CC6EBC9F004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2A1D816-EADE-4955-88D3-97CDFF1F162E}" type="datetimeFigureOut">
              <a:rPr lang="en-US" smtClean="0"/>
              <a:pPr/>
              <a:t>9/25/2014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0C52E2B-1EB6-481C-8FB8-CC6EBC9F00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2A1D816-EADE-4955-88D3-97CDFF1F162E}" type="datetimeFigureOut">
              <a:rPr lang="en-US" smtClean="0"/>
              <a:pPr/>
              <a:t>9/25/2014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0C52E2B-1EB6-481C-8FB8-CC6EBC9F00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2A1D816-EADE-4955-88D3-97CDFF1F162E}" type="datetimeFigureOut">
              <a:rPr lang="en-US" smtClean="0"/>
              <a:pPr/>
              <a:t>9/25/2014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0C52E2B-1EB6-481C-8FB8-CC6EBC9F004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2A1D816-EADE-4955-88D3-97CDFF1F162E}" type="datetimeFigureOut">
              <a:rPr lang="en-US" smtClean="0"/>
              <a:pPr/>
              <a:t>9/25/2014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0C52E2B-1EB6-481C-8FB8-CC6EBC9F004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2A1D816-EADE-4955-88D3-97CDFF1F162E}" type="datetimeFigureOut">
              <a:rPr lang="en-US" smtClean="0"/>
              <a:pPr/>
              <a:t>9/25/2014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0C52E2B-1EB6-481C-8FB8-CC6EBC9F00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2A1D816-EADE-4955-88D3-97CDFF1F162E}" type="datetimeFigureOut">
              <a:rPr lang="en-US" smtClean="0"/>
              <a:pPr/>
              <a:t>9/25/2014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0C52E2B-1EB6-481C-8FB8-CC6EBC9F00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2A1D816-EADE-4955-88D3-97CDFF1F162E}" type="datetimeFigureOut">
              <a:rPr lang="en-US" smtClean="0"/>
              <a:pPr/>
              <a:t>9/25/2014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0C52E2B-1EB6-481C-8FB8-CC6EBC9F00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2A1D816-EADE-4955-88D3-97CDFF1F162E}" type="datetimeFigureOut">
              <a:rPr lang="en-US" smtClean="0"/>
              <a:pPr/>
              <a:t>9/25/2014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0C52E2B-1EB6-481C-8FB8-CC6EBC9F004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2A1D816-EADE-4955-88D3-97CDFF1F162E}" type="datetimeFigureOut">
              <a:rPr lang="en-US" smtClean="0"/>
              <a:pPr/>
              <a:t>9/25/2014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0C52E2B-1EB6-481C-8FB8-CC6EBC9F00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2A1D816-EADE-4955-88D3-97CDFF1F162E}" type="datetimeFigureOut">
              <a:rPr lang="en-US" smtClean="0"/>
              <a:pPr/>
              <a:t>9/25/2014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0C52E2B-1EB6-481C-8FB8-CC6EBC9F004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2A1D816-EADE-4955-88D3-97CDFF1F162E}" type="datetimeFigureOut">
              <a:rPr lang="en-US" smtClean="0"/>
              <a:pPr/>
              <a:t>9/25/2014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0C52E2B-1EB6-481C-8FB8-CC6EBC9F004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coalitionccc.org/tools-resources/advance-care-planning-resourc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295400"/>
            <a:ext cx="7406640" cy="2209800"/>
          </a:xfrm>
        </p:spPr>
        <p:txBody>
          <a:bodyPr>
            <a:normAutofit fontScale="90000"/>
          </a:bodyPr>
          <a:lstStyle/>
          <a:p>
            <a:pPr algn="ctr"/>
            <a:r>
              <a:rPr lang="zh-TW" altLang="en-US" sz="5300" b="1" dirty="0" smtClean="0">
                <a:effectLst/>
                <a:latin typeface="MingLiU" pitchFamily="49" charset="-120"/>
                <a:ea typeface="MingLiU" pitchFamily="49" charset="-120"/>
                <a:cs typeface="Arial" pitchFamily="34" charset="0"/>
              </a:rPr>
              <a:t>預立醫療自主計劃</a:t>
            </a:r>
            <a:r>
              <a:rPr lang="en-US" altLang="zh-TW" sz="5300" b="1" dirty="0" smtClean="0">
                <a:effectLst/>
                <a:latin typeface="MingLiU" pitchFamily="49" charset="-120"/>
                <a:ea typeface="MingLiU" pitchFamily="49" charset="-120"/>
                <a:cs typeface="Arial" pitchFamily="34" charset="0"/>
              </a:rPr>
              <a:t/>
            </a:r>
            <a:br>
              <a:rPr lang="en-US" altLang="zh-TW" sz="5300" b="1" dirty="0" smtClean="0">
                <a:effectLst/>
                <a:latin typeface="MingLiU" pitchFamily="49" charset="-120"/>
                <a:ea typeface="MingLiU" pitchFamily="49" charset="-120"/>
                <a:cs typeface="Arial" pitchFamily="34" charset="0"/>
              </a:rPr>
            </a:br>
            <a:r>
              <a:rPr lang="en-US" altLang="zh-TW" sz="3100" b="1" dirty="0" smtClean="0">
                <a:effectLst/>
                <a:latin typeface="Arial" pitchFamily="34" charset="0"/>
                <a:ea typeface="MingLiU" pitchFamily="49" charset="-120"/>
                <a:cs typeface="Arial" pitchFamily="34" charset="0"/>
              </a:rPr>
              <a:t>Advance Care Planning</a:t>
            </a:r>
            <a:br>
              <a:rPr lang="en-US" altLang="zh-TW" sz="3100" b="1" dirty="0" smtClean="0">
                <a:effectLst/>
                <a:latin typeface="Arial" pitchFamily="34" charset="0"/>
                <a:ea typeface="MingLiU" pitchFamily="49" charset="-120"/>
                <a:cs typeface="Arial" pitchFamily="34" charset="0"/>
              </a:rPr>
            </a:br>
            <a:r>
              <a:rPr lang="en-US" altLang="zh-TW" sz="4000" dirty="0" smtClean="0">
                <a:latin typeface="MingLiU" pitchFamily="49" charset="-120"/>
                <a:ea typeface="MingLiU" pitchFamily="49" charset="-120"/>
                <a:cs typeface="Arial" pitchFamily="34" charset="0"/>
              </a:rPr>
              <a:t/>
            </a:r>
            <a:br>
              <a:rPr lang="en-US" altLang="zh-TW" sz="4000" dirty="0" smtClean="0">
                <a:latin typeface="MingLiU" pitchFamily="49" charset="-120"/>
                <a:ea typeface="MingLiU" pitchFamily="49" charset="-120"/>
                <a:cs typeface="Arial" pitchFamily="34" charset="0"/>
              </a:rPr>
            </a:br>
            <a:r>
              <a:rPr lang="zh-TW" altLang="en-US" sz="2700" b="1" dirty="0" smtClean="0">
                <a:effectLst/>
                <a:latin typeface="MingLiU" pitchFamily="49" charset="-120"/>
                <a:ea typeface="MingLiU" pitchFamily="49" charset="-120"/>
                <a:cs typeface="Arial" pitchFamily="34" charset="0"/>
              </a:rPr>
              <a:t>簡介醫療照護事前指示</a:t>
            </a:r>
            <a:r>
              <a:rPr lang="en-US" altLang="zh-TW" sz="2700" b="1" dirty="0" smtClean="0">
                <a:effectLst/>
                <a:latin typeface="MingLiU" pitchFamily="49" charset="-120"/>
                <a:ea typeface="MingLiU" pitchFamily="49" charset="-120"/>
                <a:cs typeface="Arial" pitchFamily="34" charset="0"/>
              </a:rPr>
              <a:t>(</a:t>
            </a:r>
            <a:r>
              <a:rPr lang="en-US" altLang="zh-TW" sz="2700" b="1" dirty="0" smtClean="0">
                <a:effectLst/>
                <a:latin typeface="Arial" pitchFamily="34" charset="0"/>
                <a:ea typeface="MingLiU" pitchFamily="49" charset="-120"/>
                <a:cs typeface="Arial" pitchFamily="34" charset="0"/>
              </a:rPr>
              <a:t>AHCD</a:t>
            </a:r>
            <a:r>
              <a:rPr lang="en-US" altLang="zh-TW" sz="2700" b="1" dirty="0" smtClean="0">
                <a:effectLst/>
                <a:latin typeface="MingLiU" pitchFamily="49" charset="-120"/>
                <a:ea typeface="MingLiU" pitchFamily="49" charset="-120"/>
                <a:cs typeface="Arial" pitchFamily="34" charset="0"/>
              </a:rPr>
              <a:t>)</a:t>
            </a:r>
            <a:r>
              <a:rPr lang="zh-TW" altLang="en-US" sz="2700" b="1" dirty="0" smtClean="0">
                <a:effectLst/>
                <a:latin typeface="MingLiU" pitchFamily="49" charset="-120"/>
                <a:ea typeface="MingLiU" pitchFamily="49" charset="-120"/>
                <a:cs typeface="Arial" pitchFamily="34" charset="0"/>
              </a:rPr>
              <a:t>和</a:t>
            </a:r>
            <a:r>
              <a:rPr lang="en-US" altLang="zh-TW" sz="2700" b="1" dirty="0" smtClean="0">
                <a:effectLst/>
                <a:latin typeface="MingLiU" pitchFamily="49" charset="-120"/>
                <a:ea typeface="MingLiU" pitchFamily="49" charset="-120"/>
                <a:cs typeface="Arial" pitchFamily="34" charset="0"/>
              </a:rPr>
              <a:t/>
            </a:r>
            <a:br>
              <a:rPr lang="en-US" altLang="zh-TW" sz="2700" b="1" dirty="0" smtClean="0">
                <a:effectLst/>
                <a:latin typeface="MingLiU" pitchFamily="49" charset="-120"/>
                <a:ea typeface="MingLiU" pitchFamily="49" charset="-120"/>
                <a:cs typeface="Arial" pitchFamily="34" charset="0"/>
              </a:rPr>
            </a:br>
            <a:r>
              <a:rPr lang="zh-TW" altLang="en-US" sz="2700" b="1" dirty="0" smtClean="0">
                <a:effectLst/>
                <a:latin typeface="MingLiU" pitchFamily="49" charset="-120"/>
                <a:ea typeface="MingLiU" pitchFamily="49" charset="-120"/>
                <a:cs typeface="Arial" pitchFamily="34" charset="0"/>
              </a:rPr>
              <a:t>維持生命治療醫囑 </a:t>
            </a:r>
            <a:r>
              <a:rPr lang="en-US" altLang="zh-TW" sz="2700" b="1" dirty="0" smtClean="0">
                <a:effectLst/>
                <a:latin typeface="MingLiU" pitchFamily="49" charset="-120"/>
                <a:ea typeface="MingLiU" pitchFamily="49" charset="-120"/>
                <a:cs typeface="Arial" pitchFamily="34" charset="0"/>
              </a:rPr>
              <a:t>(</a:t>
            </a:r>
            <a:r>
              <a:rPr lang="en-US" altLang="zh-TW" sz="2700" b="1" dirty="0" smtClean="0">
                <a:effectLst/>
                <a:latin typeface="Arial" pitchFamily="34" charset="0"/>
                <a:ea typeface="MingLiU" pitchFamily="49" charset="-120"/>
                <a:cs typeface="Arial" pitchFamily="34" charset="0"/>
              </a:rPr>
              <a:t>POLST</a:t>
            </a:r>
            <a:r>
              <a:rPr lang="en-US" altLang="zh-TW" sz="2700" b="1" dirty="0" smtClean="0">
                <a:effectLst/>
                <a:latin typeface="MingLiU" pitchFamily="49" charset="-120"/>
                <a:ea typeface="MingLiU" pitchFamily="49" charset="-120"/>
                <a:cs typeface="Arial" pitchFamily="34" charset="0"/>
              </a:rPr>
              <a:t>)</a:t>
            </a:r>
            <a:endParaRPr lang="en-US" sz="2700" b="1" dirty="0">
              <a:effectLst/>
              <a:latin typeface="MingLiU" pitchFamily="49" charset="-120"/>
              <a:ea typeface="MingLiU" pitchFamily="49" charset="-120"/>
              <a:cs typeface="Arial" pitchFamily="34" charset="0"/>
            </a:endParaRPr>
          </a:p>
        </p:txBody>
      </p:sp>
      <p:sp>
        <p:nvSpPr>
          <p:cNvPr id="3" name="Subtitle 2"/>
          <p:cNvSpPr>
            <a:spLocks noGrp="1"/>
          </p:cNvSpPr>
          <p:nvPr>
            <p:ph type="subTitle" idx="1"/>
          </p:nvPr>
        </p:nvSpPr>
        <p:spPr>
          <a:xfrm>
            <a:off x="1041400" y="5048518"/>
            <a:ext cx="8102600" cy="1809482"/>
          </a:xfrm>
        </p:spPr>
        <p:txBody>
          <a:bodyPr>
            <a:normAutofit/>
          </a:bodyPr>
          <a:lstStyle/>
          <a:p>
            <a:pPr algn="ctr"/>
            <a:endParaRPr lang="en-US" altLang="zh-TW" sz="3200" b="1" dirty="0">
              <a:latin typeface="KaiTi" pitchFamily="49" charset="-122"/>
              <a:ea typeface="KaiTi" pitchFamily="49" charset="-122"/>
            </a:endParaRPr>
          </a:p>
          <a:p>
            <a:pPr algn="ctr"/>
            <a:r>
              <a:rPr lang="zh-TW" altLang="en-US" sz="2800" b="1" dirty="0" smtClean="0">
                <a:latin typeface="KaiTi" pitchFamily="49" charset="-122"/>
                <a:ea typeface="KaiTi" pitchFamily="49" charset="-122"/>
              </a:rPr>
              <a:t>趙菠倩癌症臨床專科護理師</a:t>
            </a:r>
            <a:endParaRPr lang="en-US" altLang="zh-TW" sz="2800" b="1" dirty="0" smtClean="0">
              <a:latin typeface="KaiTi" pitchFamily="49" charset="-122"/>
              <a:ea typeface="KaiTi" pitchFamily="49" charset="-122"/>
            </a:endParaRPr>
          </a:p>
        </p:txBody>
      </p:sp>
      <p:sp>
        <p:nvSpPr>
          <p:cNvPr id="30724" name="AutoShape 4" descr="data:image/jpeg;base64,/9j/4AAQSkZJRgABAQAAAQABAAD/2wCEAAkGBxQSEBUUEBQVFRQVFBUXFBYWFRQWFRQVFBYWFxgXFBQYHCggGBolGxQYITEhJSorLi4uGB81ODMsNygtLysBCgoKDg0OGxAQGywkHCQsLCwvLC0sLCwsLCwsLCwsLCwsLCwsLCwsLCwsLCwsLCwsLCwsLCwsLCwsLCwsLCwsLP/AABEIAQsAvQMBIgACEQEDEQH/xAAcAAABBQEBAQAAAAAAAAAAAAAFAQIDBAYABwj/xABEEAACAQIEAwQHBgQEBQQDAAABAhEAAwQSITEFQVETImGBBjJScZGhsRQVM0LB0SNicpIHU4Lwk7LS4/Eko+HiFoOi/8QAGQEAAwEBAQAAAAAAAAAAAAAAAAECAwQF/8QAIhEAAgICAwADAQEBAAAAAAAAAAECEQMhEjFREyJBMmEE/9oADAMBAAIRAxEAPwD13iXEWtuFUAjKDrPU/tVT77f2V+f713HvxR/SPqaGxTAJffb+yvz/AHpfvt/ZX5/vQ2K6KACX32/sr8/3rvvt/ZX5/vQ0CuigAl99v7K/P96777f2V+f70NisZxf00HbmzhobLoXENmaYKpygdfCgD0X77f2V+f71332/sr8/3ryrFek2KVdwO9q0AkeB6GtBwHjpuBRd1zGFYRE9DGmtK0OmbT77f2V+f71332/sr8/3obFdFMQS++39lfn+9d99v7K/P96GxSRQAT++39lfn+9d99v7K/P96GRXUAE/vt/ZX5/vXffb+yvz/ehldQAT+/H9lfn+9J9+P7K/P96xmOx2IAvkdkOzdBbRpzOrTEDnMaeM9KM2rm0giQM0DQE/73rJZE3RrlxPGk21sNffj+yvz/eu+/H9lfn+9Azj7W2ccuR57cqROI2js4Px6x061fKPpPxT8Yd+/X9lfn+9F+HYg3LYYwCZ220MVkrN1XEoZEkT4jetRwX8Ffe3/MaZDTWmD+Ofij+kfU0PojxsfxB/SPqaHxTASup0V0UCM56ZM/ZBUDwT3gmUlxB7gUN2hP8ASI1EkASCvCGJsWyzK/cWHVg63BAhwwUCD4DzNBvSjiV63iLNuy+QG1fZgcuVzkbJ3oJBXKzQYBMakBoM8DvO9hDcILiQ0a6g7FtmMQCRpMjkaYEPpFdK4W9k9YW+RggMQpOmo0Jg+FeaYfgpsNbIYDMJMCMo5BemnOtH6XWXFs3EOiPD/wBCM436azHOgeDxHakl4YCBHIgKNh0JmsXO0dcMNNWanh2GtsmysANdm9+1RfYLCMxtpkynvfw3QGOYkCY6ipOHYplCDswgZsoCsI2MSANDVq32xDC4QRuFCxppu09Z6VzJ0zqcVKNBrA4xbgIUglTDe+Af1HxqzFYL0CfM95hPrmJ67x5AgVvq64S5aOHNi4UJFJFOrqsxGxXRTq6gBsUkU6uoApPgyXzFpjNlGUSoIXQN5H3z4UrYOYOYyGmfDNMfDSfOrkUkUqQPZRTA7AtIET3FEwG+GpB8vGmnh+pysANYGRdNo18CCfPwohFJRSHyfpDh7ORY8SRAA0JmIH1rU8F/BX3t/wAxrORWj4N+Cvvb6mgRS4z+IP6R9TVCKIcY/EH9I+pqjTAbFdFOrqBEGKzBCbcZgRlkEjeDoNZylh51IECjQBQJOgAA8dK69ZV1KuoZTEggEGCCND0IB8qoY6/2jm0uoEdqfmE9/X4c6mUqVlwi5OkVUwvaI4OzO5E81ck6j3GsPe4T9lvdkDKkZrZJ1iTKn3aa+NbXjuPa3aItCXI7vQeJrx3H47ELiDculnOaMx10GkQNAB0HWueEXK2d0ssYUjd43FuL1oKo7oBgzrPORPKI86NrdbNmJKg+uPyaAmR0IiPdWT4ZxZL2l2Q6gaQcwHIwNxvB2+BoxiL5uAWVDCUZmOg7o0UEDqSf7DS4bor5UlYmBvlHgiCe8Y1DKIEkjbcb1reH40XFBB1+XnXmeOu3bbCROkR1SRofeQo86XhfH3RhoSCWnxymCQPf9a0eOtxOeOblqZ6t2ntCPmKeNdtqD8H4qLqjY0UNkEypg9R+vWpWZx1IqX/PGSuLJIrorrbcjuN/HxFOiuhO1aOOUXF0xldFCLuMBxq2jaU6mLuhYFbWeCRquj7HcHSeU1pE+1uRdlwoBt97ujLoCZiNSYjf3UxBGuAoZhcEq4u44uSzK2ZJPdnsojqO6fcTAGhqfi4/hMZgAEnYFh0k7aTypSdKy4R5SSLC3lMQwOYErqO8BEwOcSPjT6FYOww7IeroxJKg52KrJBB8I2+Iii1KErRWWCg6TEitDwb8Ffe31NZ+tDwf8Ee9vqaozKfFx/EH9I+pqlFX+Kjvj+kfU1TigQyK6KfFUeN4s2cPcdfWAAXwZ2CKfIsD5UWNKylxviuT+HaP8Q7n/LH/AFfT4VDgkFu38/EmguBtQddzMk7nXc+NFcRchR0kf7Ncrbmztilji2DsTfPaKW9W5Kj+VhqPJhPmB1qhiuB6k2yQS2YqYKsdARBByzG4jWr2LXNmXoquPeCasYS9IE10pUcbbewVh+GhF7RDpzS5BCxOZR7NWDhMwaVylwoABjKNY+A1/wDNXsRZ6bFkJHuYT8RT8YZOkAmRpykySPKlSux8nVAJ8CmaVUCe9oPyWhCT72M0Mu8LCKsD1V/TWtJhlzKz8mIVPBE0Hzk/CmY2zofdTEAODXWtnumd2IB6mdPj8q2GH40Ckg6jkdKguf4e4RsSmIIfugfw8xKEgaST3o8JrQfdFiZ7JJ/p0/t2rOWPkbQzcUQ8NxnamVGijU8iTy/WiMVyIAIUAAbACAPcBS1UI8VRnknzlZUD3O2IynsssT3fXBn2piCRt08agsqn2q5CsHCKzMdmzwsDwHZjbxqnbwg+82cXFJNnvW5lwYRQfVgLC9Z8pq9bB+0sWtKBEJcyHOTHel40G41InxmrMxcKqdtcCqcwhmJG5uSJEidkj41ZvDuk5c2XvAd3cbQW0B8SRVWyD27FrQAiEfIczdZcCAJB3I5bzTuK4fOnqZ8pDCApeQQQEJ2JIEnoDSl0XjVyViIyPeBAllthg2YRFzcQDqQADOsZx11txVQYWWCvmMAPmAgdoIVmDqQykg+qdCNtiKu0o2VlrVDIrQcI/BXz+poFR7hP4Q95+pqjMq8U9cf0j6mqdXuJjvj3D6mqkUCGUN9IcE16wVt6srK4WYDZTqpJ02JjxAorlpMtJq9DTp2Y9EOxt3FbxtuD9KbxbgeKvi2lthat5815mgswAlVCzIGYCRpI5itnFJFRHGkayzNqjBooTFtbUkqqFBJkwHYamlUZSVPI1WxZK8QcH2n+BYkfI0SxNkNDDf61ZkRnFgaHUVUxuOLAIgIdzlU9J3PuAq2ltRuKjw65nLcl0X3nc0AW1QKFUbKAB7gKhvrM1PNNtiXUdWX6igDWRSRTzSUxDYpIp9JFAAS3hbQxzNDdrkzSQpWTCmOYIUrr0YjqKvojC6xJlWHdWRCheZWJkzuCf1qBXX7WQESRb/Ejv5mOqSB7NtSQdoXrS2gn2lu+xcDVY7qiB+aP5xzjQcxQBaV++RmXYQumYRMk66jUe7zpMVdyIWALEeqo3ZjoFHiTVbDXbRxFwKxNyO8uwhTHnBb67yauXQY7uWf5piOe1JlRq9lXh95mNyQ0C44UsoXugiFj1pGu4q3FU8Jw9rZJU2wCxZoskEgmYzdpynTer1KN1svLx5fXobFHeFfhDz+poHFHeF/hDz+ppmZX4kO+PcP1qrFXOIet5D9aq0wGxXRTq6gQwg0wq3Jh/af+qpqSKAM9i/RcXL5vG4Q5iQEGXQAbTPLrUh4AYjtR/wAP/wC9HYoD6V+luG4egN9iXb1LSQbj+MbKv8xIFAxjejbEfjD/AIX/AHK616OlRHaj/hf9yvP8V/jNcViUwiG1+WbpFyP5iARPumtN6G/4nYbHN2dwfZr2mVXcFLhOkW7kDvTHdMEzpOtAB77hP+b/AO3/APelXgQBB7Q6EH1Ry86NRXRQIhAPMj4R+tOp5WkigBtdFLFJQANVL32okuOyymFmTELqVEQM2YAw2240FWFsJ2hMHOBObWDmzCJ2MAbcu7Q3D4e2+Pa8ty0zLba0bfdN1SjwzQRmUSCPEEGSIFXkvXftBDKRaghTEywCtJImAZcawO6BuYIA6zgra3WZVIYySZbKc51jlMjYdfGk4oxFpokbSwJGUSJbTXyHUcpp9rtO1bN+HAy+rvrJmJO3X376TvbBiRMGR7xsY6ik9oqLSkmwTw6w2cu1tEOYhsxzOoZEItq/QMZJPUADnRWKgv8AD7bmWUnUE95wCViCyggMRA3HIVZpRVF5ZqbsZRzhf4Q8/qaCxRvhn4Q8/qaozIcf6w9371VireO9by/eq1IBsV1OrqYgTx/jK4VFYqXZ2yoo0zGCdXIyrtz61ewl8XLaXFBAdQwkFTBE7ETQf0qtWLoW1dulCZLBGBuBArnN2RbaVIDZHMxEEAi/wFbf2dDZCBGEzbQW0YzBcICcsxMST11oAsY6/wBnauXCJyW3eOuRS0T5V8p8V4xcxN97985rlwySeXRVHJQIAHhX1XxPCG7Yu2gYNy1cQE8i6lf1r5c4HwNrl90ddbOjqTHeBykE+EE+MeNF0UlYR9HPR+7jEY21IVR6x/M3JUnn9K0eN/wpyWCy3i17KTEAIW6dY8a0HBb93DKxXDOiWwcoLQtzeIUudSeg3I0ojj+J4i44AwxJUuGVLvdQrBGZgVzFlIYaRDCsJTk3ro6444VvsIf4S8buYrhwF+TdsObLMxlnAAZGJ3nKwGvs1s4rDf4VYLshjgDI+2ERER/DRjpJ27TL/prd1sjjapjaSn0kUxDaSKdFdQAPt8QDX2sgTlEswIIGinUbj1wP9mKy4b/1eYXJaSWt9odLZtlRNsCM2bJqeQHXWRXufbCpQdkEDK2QT2nqk9pO+UARvEVBat2/tzEOe1ysGXLHdAWJMjTVYMGYGtAyxYwlxb7OWzI86Zj3doOWIJ7oG4gTvV+oLd9TeZADmCjMZWI1ju5pnXeOYncU3iWINu33YzsQluds7kKpb+UEyfAUm6HFOTpHYHDG2rAuzy7MMzZiobZQYGg+U1Yqjh8aS5BVmVrgCFVXupl9d5acrFWIMbEVfpRarRWRST+wlGeG/hjz+poPRjhv4Y8/qaogjxvreX71XirGN9byqCkAkUkU6koAC+kXCxeyM97sraZw2gk9qBb0cnuGGYA66lSII1ucKwr2rYS4UOUBUyKwhVVR3sxMsSCT741iTPj7Za2QqhicujNlBhgTLZWjQE7cuW9WDQAyvIuI8CbD8TxN3L3b7gqI3knY7Ed4V6/FBPSABmtgwchD+46wf/5I86jJ/JrhVyozeKRUCqq2leJiAp25EAxE9KnbEqWXMLRYgd095ivMyQCAD7xqaq3sPaxF6DGe0SAdmExmAYawYHwqhxTCLaxAZdf4bAyzMF6AZiSJ198DpXNo9C/023o5gTbS45EdtcDhYAyqttLYGn9BP+qi9RYJptqfCporrj0jzJ/0xsV1KRXVRAlJTqSgASmEvDFG4Wm0cwy5jABVYlSNDK8uvLWWWbqfbXXswGy6XArd5gq5gWGmgYCDzX3VdGMT7QbXe7QWwx0bJlJ012mm2zd+0NmH8LIoXbRu8STrz20nYTFAyvg8bnxN62EACBe9+ZmMknpHe301mreNsF1AWAQ9oyfZS6jsB7wn0qxDSZjLAy7zOsz4bfOqPGLhCBV/O2WZIIAVnMEa6hI3ETM6UpdFY03JUR2MJczsWYiBYCvIJuhC5fOsCJzkRy3G1X4oVavObq3O7Nw2rbKQ/dTI1zusYDbsZg9OVGIqYF5k7VjKMcO/DHn9TQmKLcP/AAx5/U1ZkR4z1vKoIqxi/W8qgpAJFdFLXUANio8RfW2pa4wVREkmAJMCn37qopZyFVRJJ5CvPfSPjRxDZR6g9ROZn8x6n6UAG+Iem1pGC20e7PP1BPTUT8qjuXneC0Zj3mPIToAB0ER5eNA8DwvIod9W3Ph7vKrF3iUqwQEkxrpoIMHU6+VYTfLSOrElj+0jOcQZRfcWywAaA0+t1IPTNNTLdBQhdcpGY7zP7QPia5rE6MIENruQRHxmRVXAW3GZRkIO+YspHugGflVfGT8xtsJxS4uHR7RnTKwIBGYQA3ntV3D+k2gL29CJ7ra7dDv8az3AMQLc2roIVj3TyPuNX8dw/IAyEsgCjbVQCSZ8DC/ClCdfVhlx39kbG1cDKGXUESP9inRWR4JxDsm19VoDeEbMPjrWurY5xIpKdXUxASzct/bWAtgPEM8jXRSBl6nONd9+mj7CqMZcIuKXKgFIbMFUA6GY0lTz3OxkkoySwkAgag8w22gjod5oTh+y+2PkW4LgkOY/hsAltiCCNNXUyNyN4OoMlw2GC4l2zgs4BKnQqokAJ1GgnePMVax6J2ZN1QyqCYK5uRHdHNiGIA5zFQ4e6nb3FUEHRm1TKzQBIAMloUTO0jrXcaQG1+Wc9vLPI51203y5tqmT0VjVySGA27l5Mrk9mGyqom3JWM2YCJCuwAnmdNNL8VnsArLdtM6+tAEkMRNsAsuVTm1KguGgZ2nrWiilB2jTPHi0hKKcP/DHn9TQyimA/DHn9asxGYr1vKoKsYoa+VQRSASupaCekfFuyHZJ+I67+wpkSI/MdY6QTypN0NK3SBfpZjxcYWUJORpaDoWiMvjEnzqhhMAF7zat16DnFJYtBasBLl49nZALHckwqDYsx/TmaxcnLSOmMFBWyhxLGZn7JdgMzeOsRVLADL3DyJXy3X5Gh+Bs3LOJS1iIF3JcS7BDDtJFyQw3BBke+jL2cw00b9tq1jGkc85OTshu2++AdAxgnyJ/Sh2MslWlflRi0wcaiCpgjoY/+ajvWJqiQdY4iDCNWm4LxgHuOZ1IBPOslxLARqu4p3ofYN/Fiw7Mo1uErGaEAMCRsTArOcFJGmPI4s22I4crd61APMcj4jpVzgmOKxZuCOSHl/Sf0+FCWuvh7vZXTruj8ri9R0PUcj5E3lxCvvvWSnKGmdLxQybRo66qXCsSXDK2pWNeoMxPjoavRXQnas5JRcXTAyYcjHs5uCTZEIC2YKG3KnuxPPeQdN6fauOcYwyDsxb9bKA0sfa3IPZn4LUFrshxBozm61uGnJkCgZgRrm2lZjeanSxf+2Fi38DKQFkQCQsHLJ6b6c+tUSdhcU5xV63lQIgTWTmOYEj8sHc89J561bxl8W0zsJylYAyzLMFEZiBPe61Ww9u6MS5Y/wAODlGeYBIg5Z5w3LSPGrONtlsoiVDq7f8A6yHUDxLhfIHwpPoqFclYK4XibVy+2W1bDRmRwq5gGkFSVzd6UaTI0jQ0boPw/PbvP2qXALhGUqgZNCxJfs5KNLbGRHM6wZqYdGmf+tdUJRPA+oPP60NongfUHn9aoxGYnfyqGp8Tv5VCRSGJWL9Jz/63Ub2kynqAWn4GflW1qtjsBbvAC6gaDI3BB8GGopSVoqEuLsw2HttdcW7WrH4KPaY8hWt4LwYYfOQ7O1wqSWygKFEBUAGizJ1k671ew2FS2uW2qoOigCff1PvqQqeR+QpRjQ5zcjyr017vEbjj8r2m+NpFPyq9buA6jnWm4l6H2r917tx7mZ4zQVC6KFECOgFMtehttRC3bmgjXIf0qzMzOIsycymGHzHQjnSLfJ3H1rWD0WX/ADX/ALU/amn0VX/Nf+1P2oAy15QRS+gOHjiV1o0+zsPjctR9DWn/APxNP8258E/arHCvR1MPcZ7btmdQpzBSIBnTTSgC7xXhiYi3kuDxVh6yN1U/7msZisHfwrRcU3LfK4ikqR/MBJQ+/wAia3gVva+QpwqZQUi4ZHEB+jodizkEIVAWRGYzJIB5Dr40bpTSRTiqVCnLk7A6YtTjDb7Fgwn+LCwf4YMyGkiCw1G8c6JCz/EL6aqq+PdLnf8A108TnO+XKI2iZafGYjw28adTJBWHsqMU5F2XK99CraJ+QK0wIzCd5j8tXcZeVEZnJCwZIDHKIMnujSOvKqmHCfaXy2wGA1cM3fJPTLEiOumw5xbx1tSh7U/wwCzgxlKrqc/8ukkc410kEfRUatWBeA3X7Rs+dzCoSLgKqULh2ZLjBhJIGinbnR8ih2HsBbhWxdUAjtGRk7Q5XJ7yPmBgmd83lRKphpF52nK0NiieC9Qef1odRHB+oPP61ZkNxG/lUVS4jfyqKpGJXUtdQAkUlZj034xesC0thihctnYWzcIAUlVC5SpBhtjm7oEd6RoOH3me0jOMrlRnGV0hx60K4nLMxPKKYE9dSxXlf+PHpQ+HsWsLYco9/M10qQD2K93L1GZif7DSA1eN/wAQMBbui2b2cyAzWwHtoSY7zztJglZjnFE8B6R4S9d7KzibL3R+RXUtp0HPyr5NaxcAUsrBWWVlSAyj2SRr7xWg4P6J4i6iXrN2zaMgorXXW5PIqVXT40NpFKLfR9TUlZ70S4ndOFRcdAvrKs6nMtwD1XzAbkaGY1B60ftXVYSpBHUEGhNPoTi12h1JS11MkSurq6gBIpKdSUACcJfvHFXFdYtAd06iYywQckMdW0zadN4fx5SbQBICNctK4IJzh7qJk9zZoJ6ac6lsWbgv3GYzbYKFUkSpTNMADYyOc7+U2NvKiZrglcyDbN3i6hYHXMRSl0XjdSTB6WLn2pz2iiLdr1bYErnvd05mPQ6jryorQ3h3EkuXDoFdllTnU57ak5TEyD32kRp1onSjX4Vlu6YlEMH6g8/rQ+KI4P1B5/WqMht/fyqKpb+/lUVIZ0V1dXUAZT094mtpLS9kl13fui6hZMoUlimkZ4EDfVl61oeHXA1lCEa2CohHKs6iNMzK7A6RrmNUPSXAWXtq162zntbCjI7KwN24LAaQfVXty8fyzuBSYvjdqyot2v4jKoUAHujKIGZ/LlJ91DaSBJt6J+KcVFplQLnuMJicoVRpmdoMCdhGsHpXnnpFbsi9cxt612t0BIJHaBVBCKllCcqiSNTzJJOtHcK+d2a4wZmJLn9AOQA0is36b9ot7DKABZvLcZtD3mtMmWfDvk+O/IVhycnS6OxY4wjb7BuJ4a+PZDiu6Ens0DTGcjc5RqQo+GnWo+JcJe1+EykLuhmSACNDt8uVFbdhbZt6xmcEyxIIBG4Om5FFr3C7bkkAaDQwcwidifGp50/8NfjtGE9G+J3GdraOxuWgxcAFYtSCLhy6EQyg+J6V6d6Mcc7QQ5AuDmNmH60P/wAOPRtLeIxOIIBZkFmCJ0LMzeRAQR/LR656G2c+a09y3zCiGA906x4a1bhe0Y/KlcZBy3igd9PpU9Z17NzDeuc9v2wIK/1ryHjr76IWL5iVOnTcU1Nx1IyeNPcQjSVBaxYOjd0/I+dWK1TT6MXFrsSupaSmIYLfeJ5kAH/TMf8AMap8Us9oFtmYLBnI0hbfe35EsFHmTyq/TXJAMCTBgTEnkJ5UmrRUXTszXA7IZgWDWyRmtkZhmCscyksIiCo5EgE6bDS1Vw+JY3CjZSQgZiswjEjuNO51JB00B0GlWqmCSReablK2JRDCeoPP61Qq/hPUHn9asyG39/Koqlv7+VV795UVncwqglj0A1NIaH1n+IelCKStgdo3tTFsee7+UDxoDxnjtzEyoBt2T+X8z+Nw9P5Rp1mq+GSKylk/EbxxelzG4i7iBF24wXMrZUhV7rBoIgyDEGZ0Okb1c4fwpro7vdXmxHyUc/pQ5luETbAMcjMN4aEVEvFcQe411oKgrlyoCo0IGQCIkaeI8YmEeTtlZJcFSRosZawWCXPiXVecuSSY6W1Go8jVbjQwfEMN21u9bbskZrbi4FCG4AALin1QxUCGAMgVkOKcOF4d6SSJBnWffWG4l6KsrC5Z9VpBHP2o8YK7VvSOfk7s3WEv5+y7No+B08J2P7VpHGVQWaffHygCvM+Am5aIDA5H1RulwTmTwJAzD/V0raj1CSxOWZk+rGp91ck406O/HltWaT0AxAfDMTAuG9dZlmSELHs/LIF85rR3bgQS5CjqxAEnbU141hluW8IGJZX7NtRIZQzMRtzCkeYqZXv3LVvtXaN1TMxVYIJgHqcwnoRXWlo4G7Z7DEjqPlWf4hhThjnT8EnvL/lE8x/J9Pdt5t2t9WIt3HQSfVZht1jny8qsn7U6Q+JvkGZHaOBBO0A6+dROq2XjTvR6LbvhhVnD4rLo2o+Y/cVg+D8Te1C3AYH5uVaazxFWGhBrDado6eKapmlBkSNq6qvCwcknYmV9x5+41brqi7VnHJU6ErqWkpkkOGtsoOYqSXdhlBUQzEiQSZaNzz6CpaWuoG3Y2r+E9QedUavYX1R5/WgQ2/v5VS4lgxetPbJIDiJG6mZB8YIBir17fyqOgaZ53i+GXrely2xj86Ash8ZAMedNsBfzsB4A6+cxFei0y7aVhDKGH8wB+tYvF4bLM/1GNTFgbERQfFXRnEfkcmPA93/lefKt3c4Dh23tKP6cy/JSBWc476JpbF3EWrjjKhPZGCoAENDb+rJ1nUDWNKcIcWLJk5oGqBmIofjbIVyrepc1/pcc/wBfjS4XFeo3iQf9+VEMXhw6RWpiZ8cMexmyDtLTwXQ6kwZDK24deR50d7dbvqLCEAsfaPJY5aanyHWqmAxJU9lc0b8h6+FX7KZLYB1bn4sdT5foKlxTdmkcjimkUb1jtboU+qoBbeN5XzJE+AXxq41sG4ANlFOw4yg+Jlm6n/xA8qfh10LHnVGYEvW8rtO0T8Wufoq/GrFm6TACknoASfgKP8H4CmIZ3ulsq9wBWyySASSY5CP7jWtwuFS0oW2oUAQI38zuT4molGy4SoxnDuBYlzqBaXq+/kg1+MVocJ6P20IZybjDm2iz4IP1JovXUKKQ3NsSupTSVZAlJTqSgQldS0lAHVewvqjz+tUavYX1R50ANvb1HUt1STTOzPSgBtJT+zPSu7M9KBjKZetB1ZW2ZSp9zCD9am7M9KTsz0oA8bS2UL223RyD7wYPzFGOHYjMIO4qXjfo/iTjbzW7Dm2zkhhlgyATGvWajHo/i1IZbDzzHd1HxpAJicKH0YSRtGh+NMweaNSSAdJ39xNGbPC8QRrZcHocv70r8Gv/AOU3y/emIHXToAKmUQI6Vat8Ev7m03y/enjg9/8Aym+X70AaDgdjJYTq0ufe2o+UDyq9UeAw7LaQEEEIoI6EATU/ZHpSGR11SdkelJ2R6UAMpKk7I9K7sj0pgR0lSdk3Su7FulAiOkpRbf2R/d/8Vxt3I9UT/V+sUAJV7DeqPOqHZ3fYX+8/9NX8MCFE6GgCWurq6gAVaxd03nTLCgHLK79CCDqZIkeI25wWMbfNpjl73aZUBURAJzbE9CJPTnRyuqeP+l814Z/EY/EBEyqSxDZ5Q6EGIj3fpyqyuOufacsHs8ns7vvM9NI8/dReuo4v0fNeAWzxC6yXjlEpJT1tfcI70Rvz8KtYDEXGw4dwC+UkASJjYHTQmKIV1CT9E5J/gGPF3yBuweMxBGuaPWBjLtk19+lTpxB+0KPbKgfnkldht3erqP7ulEq6in6K14AsHxi4VAe0S0wTqAdLZkDLp+IZH8jb0n327SBaI0BJzSVk81y7aHX3ctaPU0WwCSAJMSY1MbSedFP0rlHwF2+LksoNsgEtJ73dCATIy+tPIadCabc4uwJi0YBaSWK6L2mvq8xbBHg660YpGUEQRIO4Oxop+iuPgKtcVZ0VlQZmZhlk6CHyy2XQkoN9s1WeHYxrqljbKQdA0yRuDqNO6VPgSRyq1bthRCgADYAAAeQp9NJibX4gDgPSBnC57FxCbpQghpVQgbORl0EkCD1qvb9JLxy5sI6E3FUyzQFYoM5bJAjOTH8u9aaupkgFePPpNhhOJ7LXu5bcT2rfECOpApL3HrgiMOxzYh7QgmCiAkXJjmREeO9H66gAK/GnCsewcxeKQP8ALADdqZGxB0HUgdYs8L4g11roa2UFtyqk5u+B+YSoHwJojXUAdXV1dQ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data:image/jpeg;base64,/9j/4AAQSkZJRgABAQAAAQABAAD/2wCEAAkGBxQSEBUUEBQVFRQVFBUXFBYWFRQWFRQVFBYWFxgXFBQYHCggGBolGxQYITEhJSorLi4uGB81ODMsNygtLysBCgoKDg0OGxAQGywkHCQsLCwvLC0sLCwsLCwsLCwsLCwsLCwsLCwsLCwsLCwsLCwsLCwsLCwsLCwsLCwsLCwsLP/AABEIAQsAvQMBIgACEQEDEQH/xAAcAAABBQEBAQAAAAAAAAAAAAAFAQIDBAYABwj/xABEEAACAQIEAwQHBgQEBQQDAAABAhEAAwQSITEFQVETImGBBjJScZGhsRQVM0LB0SNicpIHU4Lwk7LS4/Eko+HiFoOi/8QAGQEAAwEBAQAAAAAAAAAAAAAAAAECAwQF/8QAIhEAAgICAwADAQEBAAAAAAAAAAECEQMhEjFREyJBMmEE/9oADAMBAAIRAxEAPwD13iXEWtuFUAjKDrPU/tVT77f2V+f713HvxR/SPqaGxTAJffb+yvz/AHpfvt/ZX5/vQ2K6KACX32/sr8/3rvvt/ZX5/vQ0CuigAl99v7K/P96777f2V+f70NisZxf00HbmzhobLoXENmaYKpygdfCgD0X77f2V+f71332/sr8/3ryrFek2KVdwO9q0AkeB6GtBwHjpuBRd1zGFYRE9DGmtK0OmbT77f2V+f71332/sr8/3obFdFMQS++39lfn+9d99v7K/P96GxSRQAT++39lfn+9d99v7K/P96GRXUAE/vt/ZX5/vXffb+yvz/ehldQAT+/H9lfn+9J9+P7K/P96xmOx2IAvkdkOzdBbRpzOrTEDnMaeM9KM2rm0giQM0DQE/73rJZE3RrlxPGk21sNffj+yvz/eu+/H9lfn+9Azj7W2ccuR57cqROI2js4Px6x061fKPpPxT8Yd+/X9lfn+9F+HYg3LYYwCZ220MVkrN1XEoZEkT4jetRwX8Ffe3/MaZDTWmD+Ofij+kfU0PojxsfxB/SPqaHxTASup0V0UCM56ZM/ZBUDwT3gmUlxB7gUN2hP8ASI1EkASCvCGJsWyzK/cWHVg63BAhwwUCD4DzNBvSjiV63iLNuy+QG1fZgcuVzkbJ3oJBXKzQYBMakBoM8DvO9hDcILiQ0a6g7FtmMQCRpMjkaYEPpFdK4W9k9YW+RggMQpOmo0Jg+FeaYfgpsNbIYDMJMCMo5BemnOtH6XWXFs3EOiPD/wBCM436azHOgeDxHakl4YCBHIgKNh0JmsXO0dcMNNWanh2GtsmysANdm9+1RfYLCMxtpkynvfw3QGOYkCY6ipOHYplCDswgZsoCsI2MSANDVq32xDC4QRuFCxppu09Z6VzJ0zqcVKNBrA4xbgIUglTDe+Af1HxqzFYL0CfM95hPrmJ67x5AgVvq64S5aOHNi4UJFJFOrqsxGxXRTq6gBsUkU6uoApPgyXzFpjNlGUSoIXQN5H3z4UrYOYOYyGmfDNMfDSfOrkUkUqQPZRTA7AtIET3FEwG+GpB8vGmnh+pysANYGRdNo18CCfPwohFJRSHyfpDh7ORY8SRAA0JmIH1rU8F/BX3t/wAxrORWj4N+Cvvb6mgRS4z+IP6R9TVCKIcY/EH9I+pqjTAbFdFOrqBEGKzBCbcZgRlkEjeDoNZylh51IECjQBQJOgAA8dK69ZV1KuoZTEggEGCCND0IB8qoY6/2jm0uoEdqfmE9/X4c6mUqVlwi5OkVUwvaI4OzO5E81ck6j3GsPe4T9lvdkDKkZrZJ1iTKn3aa+NbXjuPa3aItCXI7vQeJrx3H47ELiDculnOaMx10GkQNAB0HWueEXK2d0ssYUjd43FuL1oKo7oBgzrPORPKI86NrdbNmJKg+uPyaAmR0IiPdWT4ZxZL2l2Q6gaQcwHIwNxvB2+BoxiL5uAWVDCUZmOg7o0UEDqSf7DS4bor5UlYmBvlHgiCe8Y1DKIEkjbcb1reH40XFBB1+XnXmeOu3bbCROkR1SRofeQo86XhfH3RhoSCWnxymCQPf9a0eOtxOeOblqZ6t2ntCPmKeNdtqD8H4qLqjY0UNkEypg9R+vWpWZx1IqX/PGSuLJIrorrbcjuN/HxFOiuhO1aOOUXF0xldFCLuMBxq2jaU6mLuhYFbWeCRquj7HcHSeU1pE+1uRdlwoBt97ujLoCZiNSYjf3UxBGuAoZhcEq4u44uSzK2ZJPdnsojqO6fcTAGhqfi4/hMZgAEnYFh0k7aTypSdKy4R5SSLC3lMQwOYErqO8BEwOcSPjT6FYOww7IeroxJKg52KrJBB8I2+Iii1KErRWWCg6TEitDwb8Ffe31NZ+tDwf8Ee9vqaozKfFx/EH9I+pqlFX+Kjvj+kfU1TigQyK6KfFUeN4s2cPcdfWAAXwZ2CKfIsD5UWNKylxviuT+HaP8Q7n/LH/AFfT4VDgkFu38/EmguBtQddzMk7nXc+NFcRchR0kf7Ncrbmztilji2DsTfPaKW9W5Kj+VhqPJhPmB1qhiuB6k2yQS2YqYKsdARBByzG4jWr2LXNmXoquPeCasYS9IE10pUcbbewVh+GhF7RDpzS5BCxOZR7NWDhMwaVylwoABjKNY+A1/wDNXsRZ6bFkJHuYT8RT8YZOkAmRpykySPKlSux8nVAJ8CmaVUCe9oPyWhCT72M0Mu8LCKsD1V/TWtJhlzKz8mIVPBE0Hzk/CmY2zofdTEAODXWtnumd2IB6mdPj8q2GH40Ckg6jkdKguf4e4RsSmIIfugfw8xKEgaST3o8JrQfdFiZ7JJ/p0/t2rOWPkbQzcUQ8NxnamVGijU8iTy/WiMVyIAIUAAbACAPcBS1UI8VRnknzlZUD3O2IynsssT3fXBn2piCRt08agsqn2q5CsHCKzMdmzwsDwHZjbxqnbwg+82cXFJNnvW5lwYRQfVgLC9Z8pq9bB+0sWtKBEJcyHOTHel40G41InxmrMxcKqdtcCqcwhmJG5uSJEidkj41ZvDuk5c2XvAd3cbQW0B8SRVWyD27FrQAiEfIczdZcCAJB3I5bzTuK4fOnqZ8pDCApeQQQEJ2JIEnoDSl0XjVyViIyPeBAllthg2YRFzcQDqQADOsZx11txVQYWWCvmMAPmAgdoIVmDqQykg+qdCNtiKu0o2VlrVDIrQcI/BXz+poFR7hP4Q95+pqjMq8U9cf0j6mqdXuJjvj3D6mqkUCGUN9IcE16wVt6srK4WYDZTqpJ02JjxAorlpMtJq9DTp2Y9EOxt3FbxtuD9KbxbgeKvi2lthat5815mgswAlVCzIGYCRpI5itnFJFRHGkayzNqjBooTFtbUkqqFBJkwHYamlUZSVPI1WxZK8QcH2n+BYkfI0SxNkNDDf61ZkRnFgaHUVUxuOLAIgIdzlU9J3PuAq2ltRuKjw65nLcl0X3nc0AW1QKFUbKAB7gKhvrM1PNNtiXUdWX6igDWRSRTzSUxDYpIp9JFAAS3hbQxzNDdrkzSQpWTCmOYIUrr0YjqKvojC6xJlWHdWRCheZWJkzuCf1qBXX7WQESRb/Ejv5mOqSB7NtSQdoXrS2gn2lu+xcDVY7qiB+aP5xzjQcxQBaV++RmXYQumYRMk66jUe7zpMVdyIWALEeqo3ZjoFHiTVbDXbRxFwKxNyO8uwhTHnBb67yauXQY7uWf5piOe1JlRq9lXh95mNyQ0C44UsoXugiFj1pGu4q3FU8Jw9rZJU2wCxZoskEgmYzdpynTer1KN1svLx5fXobFHeFfhDz+poHFHeF/hDz+ppmZX4kO+PcP1qrFXOIet5D9aq0wGxXRTq6gQwg0wq3Jh/af+qpqSKAM9i/RcXL5vG4Q5iQEGXQAbTPLrUh4AYjtR/wAP/wC9HYoD6V+luG4egN9iXb1LSQbj+MbKv8xIFAxjejbEfjD/AIX/AHK616OlRHaj/hf9yvP8V/jNcViUwiG1+WbpFyP5iARPumtN6G/4nYbHN2dwfZr2mVXcFLhOkW7kDvTHdMEzpOtAB77hP+b/AO3/APelXgQBB7Q6EH1Ry86NRXRQIhAPMj4R+tOp5WkigBtdFLFJQANVL32okuOyymFmTELqVEQM2YAw2240FWFsJ2hMHOBObWDmzCJ2MAbcu7Q3D4e2+Pa8ty0zLba0bfdN1SjwzQRmUSCPEEGSIFXkvXftBDKRaghTEywCtJImAZcawO6BuYIA6zgra3WZVIYySZbKc51jlMjYdfGk4oxFpokbSwJGUSJbTXyHUcpp9rtO1bN+HAy+rvrJmJO3X376TvbBiRMGR7xsY6ik9oqLSkmwTw6w2cu1tEOYhsxzOoZEItq/QMZJPUADnRWKgv8AD7bmWUnUE95wCViCyggMRA3HIVZpRVF5ZqbsZRzhf4Q8/qaCxRvhn4Q8/qaozIcf6w9371VireO9by/eq1IBsV1OrqYgTx/jK4VFYqXZ2yoo0zGCdXIyrtz61ewl8XLaXFBAdQwkFTBE7ETQf0qtWLoW1dulCZLBGBuBArnN2RbaVIDZHMxEEAi/wFbf2dDZCBGEzbQW0YzBcICcsxMST11oAsY6/wBnauXCJyW3eOuRS0T5V8p8V4xcxN97985rlwySeXRVHJQIAHhX1XxPCG7Yu2gYNy1cQE8i6lf1r5c4HwNrl90ddbOjqTHeBykE+EE+MeNF0UlYR9HPR+7jEY21IVR6x/M3JUnn9K0eN/wpyWCy3i17KTEAIW6dY8a0HBb93DKxXDOiWwcoLQtzeIUudSeg3I0ojj+J4i44AwxJUuGVLvdQrBGZgVzFlIYaRDCsJTk3ro6444VvsIf4S8buYrhwF+TdsObLMxlnAAZGJ3nKwGvs1s4rDf4VYLshjgDI+2ERER/DRjpJ27TL/prd1sjjapjaSn0kUxDaSKdFdQAPt8QDX2sgTlEswIIGinUbj1wP9mKy4b/1eYXJaSWt9odLZtlRNsCM2bJqeQHXWRXufbCpQdkEDK2QT2nqk9pO+UARvEVBat2/tzEOe1ysGXLHdAWJMjTVYMGYGtAyxYwlxb7OWzI86Zj3doOWIJ7oG4gTvV+oLd9TeZADmCjMZWI1ju5pnXeOYncU3iWINu33YzsQluds7kKpb+UEyfAUm6HFOTpHYHDG2rAuzy7MMzZiobZQYGg+U1Yqjh8aS5BVmVrgCFVXupl9d5acrFWIMbEVfpRarRWRST+wlGeG/hjz+poPRjhv4Y8/qaogjxvreX71XirGN9byqCkAkUkU6koAC+kXCxeyM97sraZw2gk9qBb0cnuGGYA66lSII1ucKwr2rYS4UOUBUyKwhVVR3sxMsSCT741iTPj7Za2QqhicujNlBhgTLZWjQE7cuW9WDQAyvIuI8CbD8TxN3L3b7gqI3knY7Ed4V6/FBPSABmtgwchD+46wf/5I86jJ/JrhVyozeKRUCqq2leJiAp25EAxE9KnbEqWXMLRYgd095ivMyQCAD7xqaq3sPaxF6DGe0SAdmExmAYawYHwqhxTCLaxAZdf4bAyzMF6AZiSJ198DpXNo9C/023o5gTbS45EdtcDhYAyqttLYGn9BP+qi9RYJptqfCporrj0jzJ/0xsV1KRXVRAlJTqSgASmEvDFG4Wm0cwy5jABVYlSNDK8uvLWWWbqfbXXswGy6XArd5gq5gWGmgYCDzX3VdGMT7QbXe7QWwx0bJlJ012mm2zd+0NmH8LIoXbRu8STrz20nYTFAyvg8bnxN62EACBe9+ZmMknpHe301mreNsF1AWAQ9oyfZS6jsB7wn0qxDSZjLAy7zOsz4bfOqPGLhCBV/O2WZIIAVnMEa6hI3ETM6UpdFY03JUR2MJczsWYiBYCvIJuhC5fOsCJzkRy3G1X4oVavObq3O7Nw2rbKQ/dTI1zusYDbsZg9OVGIqYF5k7VjKMcO/DHn9TQmKLcP/AAx5/U1ZkR4z1vKoIqxi/W8qgpAJFdFLXUANio8RfW2pa4wVREkmAJMCn37qopZyFVRJJ5CvPfSPjRxDZR6g9ROZn8x6n6UAG+Iem1pGC20e7PP1BPTUT8qjuXneC0Zj3mPIToAB0ER5eNA8DwvIod9W3Ph7vKrF3iUqwQEkxrpoIMHU6+VYTfLSOrElj+0jOcQZRfcWywAaA0+t1IPTNNTLdBQhdcpGY7zP7QPia5rE6MIENruQRHxmRVXAW3GZRkIO+YspHugGflVfGT8xtsJxS4uHR7RnTKwIBGYQA3ntV3D+k2gL29CJ7ra7dDv8az3AMQLc2roIVj3TyPuNX8dw/IAyEsgCjbVQCSZ8DC/ClCdfVhlx39kbG1cDKGXUESP9inRWR4JxDsm19VoDeEbMPjrWurY5xIpKdXUxASzct/bWAtgPEM8jXRSBl6nONd9+mj7CqMZcIuKXKgFIbMFUA6GY0lTz3OxkkoySwkAgag8w22gjod5oTh+y+2PkW4LgkOY/hsAltiCCNNXUyNyN4OoMlw2GC4l2zgs4BKnQqokAJ1GgnePMVax6J2ZN1QyqCYK5uRHdHNiGIA5zFQ4e6nb3FUEHRm1TKzQBIAMloUTO0jrXcaQG1+Wc9vLPI51203y5tqmT0VjVySGA27l5Mrk9mGyqom3JWM2YCJCuwAnmdNNL8VnsArLdtM6+tAEkMRNsAsuVTm1KguGgZ2nrWiilB2jTPHi0hKKcP/DHn9TQyimA/DHn9asxGYr1vKoKsYoa+VQRSASupaCekfFuyHZJ+I67+wpkSI/MdY6QTypN0NK3SBfpZjxcYWUJORpaDoWiMvjEnzqhhMAF7zat16DnFJYtBasBLl49nZALHckwqDYsx/TmaxcnLSOmMFBWyhxLGZn7JdgMzeOsRVLADL3DyJXy3X5Gh+Bs3LOJS1iIF3JcS7BDDtJFyQw3BBke+jL2cw00b9tq1jGkc85OTshu2++AdAxgnyJ/Sh2MslWlflRi0wcaiCpgjoY/+ajvWJqiQdY4iDCNWm4LxgHuOZ1IBPOslxLARqu4p3ofYN/Fiw7Mo1uErGaEAMCRsTArOcFJGmPI4s22I4crd61APMcj4jpVzgmOKxZuCOSHl/Sf0+FCWuvh7vZXTruj8ri9R0PUcj5E3lxCvvvWSnKGmdLxQybRo66qXCsSXDK2pWNeoMxPjoavRXQnas5JRcXTAyYcjHs5uCTZEIC2YKG3KnuxPPeQdN6fauOcYwyDsxb9bKA0sfa3IPZn4LUFrshxBozm61uGnJkCgZgRrm2lZjeanSxf+2Fi38DKQFkQCQsHLJ6b6c+tUSdhcU5xV63lQIgTWTmOYEj8sHc89J561bxl8W0zsJylYAyzLMFEZiBPe61Ww9u6MS5Y/wAODlGeYBIg5Z5w3LSPGrONtlsoiVDq7f8A6yHUDxLhfIHwpPoqFclYK4XibVy+2W1bDRmRwq5gGkFSVzd6UaTI0jQ0boPw/PbvP2qXALhGUqgZNCxJfs5KNLbGRHM6wZqYdGmf+tdUJRPA+oPP60NongfUHn9aoxGYnfyqGp8Tv5VCRSGJWL9Jz/63Ub2kynqAWn4GflW1qtjsBbvAC6gaDI3BB8GGopSVoqEuLsw2HttdcW7WrH4KPaY8hWt4LwYYfOQ7O1wqSWygKFEBUAGizJ1k671ew2FS2uW2qoOigCff1PvqQqeR+QpRjQ5zcjyr017vEbjj8r2m+NpFPyq9buA6jnWm4l6H2r917tx7mZ4zQVC6KFECOgFMtehttRC3bmgjXIf0qzMzOIsycymGHzHQjnSLfJ3H1rWD0WX/ADX/ALU/amn0VX/Nf+1P2oAy15QRS+gOHjiV1o0+zsPjctR9DWn/APxNP8258E/arHCvR1MPcZ7btmdQpzBSIBnTTSgC7xXhiYi3kuDxVh6yN1U/7msZisHfwrRcU3LfK4ikqR/MBJQ+/wAia3gVva+QpwqZQUi4ZHEB+jodizkEIVAWRGYzJIB5Dr40bpTSRTiqVCnLk7A6YtTjDb7Fgwn+LCwf4YMyGkiCw1G8c6JCz/EL6aqq+PdLnf8A108TnO+XKI2iZafGYjw28adTJBWHsqMU5F2XK99CraJ+QK0wIzCd5j8tXcZeVEZnJCwZIDHKIMnujSOvKqmHCfaXy2wGA1cM3fJPTLEiOumw5xbx1tSh7U/wwCzgxlKrqc/8ukkc410kEfRUatWBeA3X7Rs+dzCoSLgKqULh2ZLjBhJIGinbnR8ih2HsBbhWxdUAjtGRk7Q5XJ7yPmBgmd83lRKphpF52nK0NiieC9Qef1odRHB+oPP61ZkNxG/lUVS4jfyqKpGJXUtdQAkUlZj034xesC0thihctnYWzcIAUlVC5SpBhtjm7oEd6RoOH3me0jOMrlRnGV0hx60K4nLMxPKKYE9dSxXlf+PHpQ+HsWsLYco9/M10qQD2K93L1GZif7DSA1eN/wAQMBbui2b2cyAzWwHtoSY7zztJglZjnFE8B6R4S9d7KzibL3R+RXUtp0HPyr5NaxcAUsrBWWVlSAyj2SRr7xWg4P6J4i6iXrN2zaMgorXXW5PIqVXT40NpFKLfR9TUlZ70S4ndOFRcdAvrKs6nMtwD1XzAbkaGY1B60ftXVYSpBHUEGhNPoTi12h1JS11MkSurq6gBIpKdSUACcJfvHFXFdYtAd06iYywQckMdW0zadN4fx5SbQBICNctK4IJzh7qJk9zZoJ6ac6lsWbgv3GYzbYKFUkSpTNMADYyOc7+U2NvKiZrglcyDbN3i6hYHXMRSl0XjdSTB6WLn2pz2iiLdr1bYErnvd05mPQ6jryorQ3h3EkuXDoFdllTnU57ak5TEyD32kRp1onSjX4Vlu6YlEMH6g8/rQ+KI4P1B5/WqMht/fyqKpb+/lUVIZ0V1dXUAZT094mtpLS9kl13fui6hZMoUlimkZ4EDfVl61oeHXA1lCEa2CohHKs6iNMzK7A6RrmNUPSXAWXtq162zntbCjI7KwN24LAaQfVXty8fyzuBSYvjdqyot2v4jKoUAHujKIGZ/LlJ91DaSBJt6J+KcVFplQLnuMJicoVRpmdoMCdhGsHpXnnpFbsi9cxt612t0BIJHaBVBCKllCcqiSNTzJJOtHcK+d2a4wZmJLn9AOQA0is36b9ot7DKABZvLcZtD3mtMmWfDvk+O/IVhycnS6OxY4wjb7BuJ4a+PZDiu6Ens0DTGcjc5RqQo+GnWo+JcJe1+EykLuhmSACNDt8uVFbdhbZt6xmcEyxIIBG4Om5FFr3C7bkkAaDQwcwidifGp50/8NfjtGE9G+J3GdraOxuWgxcAFYtSCLhy6EQyg+J6V6d6Mcc7QQ5AuDmNmH60P/wAOPRtLeIxOIIBZkFmCJ0LMzeRAQR/LR656G2c+a09y3zCiGA906x4a1bhe0Y/KlcZBy3igd9PpU9Z17NzDeuc9v2wIK/1ryHjr76IWL5iVOnTcU1Nx1IyeNPcQjSVBaxYOjd0/I+dWK1TT6MXFrsSupaSmIYLfeJ5kAH/TMf8AMap8Us9oFtmYLBnI0hbfe35EsFHmTyq/TXJAMCTBgTEnkJ5UmrRUXTszXA7IZgWDWyRmtkZhmCscyksIiCo5EgE6bDS1Vw+JY3CjZSQgZiswjEjuNO51JB00B0GlWqmCSReablK2JRDCeoPP61Qq/hPUHn9asyG39/Koqlv7+VV795UVncwqglj0A1NIaH1n+IelCKStgdo3tTFsee7+UDxoDxnjtzEyoBt2T+X8z+Nw9P5Rp1mq+GSKylk/EbxxelzG4i7iBF24wXMrZUhV7rBoIgyDEGZ0Okb1c4fwpro7vdXmxHyUc/pQ5luETbAMcjMN4aEVEvFcQe411oKgrlyoCo0IGQCIkaeI8YmEeTtlZJcFSRosZawWCXPiXVecuSSY6W1Go8jVbjQwfEMN21u9bbskZrbi4FCG4AALin1QxUCGAMgVkOKcOF4d6SSJBnWffWG4l6KsrC5Z9VpBHP2o8YK7VvSOfk7s3WEv5+y7No+B08J2P7VpHGVQWaffHygCvM+Am5aIDA5H1RulwTmTwJAzD/V0raj1CSxOWZk+rGp91ck406O/HltWaT0AxAfDMTAuG9dZlmSELHs/LIF85rR3bgQS5CjqxAEnbU141hluW8IGJZX7NtRIZQzMRtzCkeYqZXv3LVvtXaN1TMxVYIJgHqcwnoRXWlo4G7Z7DEjqPlWf4hhThjnT8EnvL/lE8x/J9Pdt5t2t9WIt3HQSfVZht1jny8qsn7U6Q+JvkGZHaOBBO0A6+dROq2XjTvR6LbvhhVnD4rLo2o+Y/cVg+D8Te1C3AYH5uVaazxFWGhBrDado6eKapmlBkSNq6qvCwcknYmV9x5+41brqi7VnHJU6ErqWkpkkOGtsoOYqSXdhlBUQzEiQSZaNzz6CpaWuoG3Y2r+E9QedUavYX1R5/WgQ2/v5VS4lgxetPbJIDiJG6mZB8YIBir17fyqOgaZ53i+GXrely2xj86Ash8ZAMedNsBfzsB4A6+cxFei0y7aVhDKGH8wB+tYvF4bLM/1GNTFgbERQfFXRnEfkcmPA93/lefKt3c4Dh23tKP6cy/JSBWc476JpbF3EWrjjKhPZGCoAENDb+rJ1nUDWNKcIcWLJk5oGqBmIofjbIVyrepc1/pcc/wBfjS4XFeo3iQf9+VEMXhw6RWpiZ8cMexmyDtLTwXQ6kwZDK24deR50d7dbvqLCEAsfaPJY5aanyHWqmAxJU9lc0b8h6+FX7KZLYB1bn4sdT5foKlxTdmkcjimkUb1jtboU+qoBbeN5XzJE+AXxq41sG4ANlFOw4yg+Jlm6n/xA8qfh10LHnVGYEvW8rtO0T8Wufoq/GrFm6TACknoASfgKP8H4CmIZ3ulsq9wBWyySASSY5CP7jWtwuFS0oW2oUAQI38zuT4molGy4SoxnDuBYlzqBaXq+/kg1+MVocJ6P20IZybjDm2iz4IP1JovXUKKQ3NsSupTSVZAlJTqSgQldS0lAHVewvqjz+tUavYX1R50ANvb1HUt1STTOzPSgBtJT+zPSu7M9KBjKZetB1ZW2ZSp9zCD9am7M9KTsz0oA8bS2UL223RyD7wYPzFGOHYjMIO4qXjfo/iTjbzW7Dm2zkhhlgyATGvWajHo/i1IZbDzzHd1HxpAJicKH0YSRtGh+NMweaNSSAdJ39xNGbPC8QRrZcHocv70r8Gv/AOU3y/emIHXToAKmUQI6Vat8Ev7m03y/enjg9/8Aym+X70AaDgdjJYTq0ufe2o+UDyq9UeAw7LaQEEEIoI6EATU/ZHpSGR11SdkelJ2R6UAMpKk7I9K7sj0pgR0lSdk3Su7FulAiOkpRbf2R/d/8Vxt3I9UT/V+sUAJV7DeqPOqHZ3fYX+8/9NX8MCFE6GgCWurq6gAVaxd03nTLCgHLK79CCDqZIkeI25wWMbfNpjl73aZUBURAJzbE9CJPTnRyuqeP+l814Z/EY/EBEyqSxDZ5Q6EGIj3fpyqyuOufacsHs8ns7vvM9NI8/dReuo4v0fNeAWzxC6yXjlEpJT1tfcI70Rvz8KtYDEXGw4dwC+UkASJjYHTQmKIV1CT9E5J/gGPF3yBuweMxBGuaPWBjLtk19+lTpxB+0KPbKgfnkldht3erqP7ulEq6in6K14AsHxi4VAe0S0wTqAdLZkDLp+IZH8jb0n327SBaI0BJzSVk81y7aHX3ctaPU0WwCSAJMSY1MbSedFP0rlHwF2+LksoNsgEtJ73dCATIy+tPIadCabc4uwJi0YBaSWK6L2mvq8xbBHg660YpGUEQRIO4Oxop+iuPgKtcVZ0VlQZmZhlk6CHyy2XQkoN9s1WeHYxrqljbKQdA0yRuDqNO6VPgSRyq1bthRCgADYAAAeQp9NJibX4gDgPSBnC57FxCbpQghpVQgbORl0EkCD1qvb9JLxy5sI6E3FUyzQFYoM5bJAjOTH8u9aaupkgFePPpNhhOJ7LXu5bcT2rfECOpApL3HrgiMOxzYh7QgmCiAkXJjmREeO9H66gAK/GnCsewcxeKQP8ALADdqZGxB0HUgdYs8L4g11roa2UFtyqk5u+B+YSoHwJojXUAdXV1dQ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data:image/jpeg;base64,/9j/4AAQSkZJRgABAQAAAQABAAD/2wCEAAkGBxQSEBUUEBQVFRQVFBUXFBYWFRQWFRQVFBYWFxgXFBQYHCggGBolGxQYITEhJSorLi4uGB81ODMsNygtLysBCgoKDg0OGxAQGywkHCQsLCwvLC0sLCwsLCwsLCwsLCwsLCwsLCwsLCwsLCwsLCwsLCwsLCwsLCwsLCwsLCwsLP/AABEIAQsAvQMBIgACEQEDEQH/xAAcAAABBQEBAQAAAAAAAAAAAAAFAQIDBAYABwj/xABEEAACAQIEAwQHBgQEBQQDAAABAhEAAwQSITEFQVETImGBBjJScZGhsRQVM0LB0SNicpIHU4Lwk7LS4/Eko+HiFoOi/8QAGQEAAwEBAQAAAAAAAAAAAAAAAAECAwQF/8QAIhEAAgICAwADAQEBAAAAAAAAAAECEQMhEjFREyJBMmEE/9oADAMBAAIRAxEAPwD13iXEWtuFUAjKDrPU/tVT77f2V+f713HvxR/SPqaGxTAJffb+yvz/AHpfvt/ZX5/vQ2K6KACX32/sr8/3rvvt/ZX5/vQ0CuigAl99v7K/P96777f2V+f70NisZxf00HbmzhobLoXENmaYKpygdfCgD0X77f2V+f71332/sr8/3ryrFek2KVdwO9q0AkeB6GtBwHjpuBRd1zGFYRE9DGmtK0OmbT77f2V+f71332/sr8/3obFdFMQS++39lfn+9d99v7K/P96GxSRQAT++39lfn+9d99v7K/P96GRXUAE/vt/ZX5/vXffb+yvz/ehldQAT+/H9lfn+9J9+P7K/P96xmOx2IAvkdkOzdBbRpzOrTEDnMaeM9KM2rm0giQM0DQE/73rJZE3RrlxPGk21sNffj+yvz/eu+/H9lfn+9Azj7W2ccuR57cqROI2js4Px6x061fKPpPxT8Yd+/X9lfn+9F+HYg3LYYwCZ220MVkrN1XEoZEkT4jetRwX8Ffe3/MaZDTWmD+Ofij+kfU0PojxsfxB/SPqaHxTASup0V0UCM56ZM/ZBUDwT3gmUlxB7gUN2hP8ASI1EkASCvCGJsWyzK/cWHVg63BAhwwUCD4DzNBvSjiV63iLNuy+QG1fZgcuVzkbJ3oJBXKzQYBMakBoM8DvO9hDcILiQ0a6g7FtmMQCRpMjkaYEPpFdK4W9k9YW+RggMQpOmo0Jg+FeaYfgpsNbIYDMJMCMo5BemnOtH6XWXFs3EOiPD/wBCM436azHOgeDxHakl4YCBHIgKNh0JmsXO0dcMNNWanh2GtsmysANdm9+1RfYLCMxtpkynvfw3QGOYkCY6ipOHYplCDswgZsoCsI2MSANDVq32xDC4QRuFCxppu09Z6VzJ0zqcVKNBrA4xbgIUglTDe+Af1HxqzFYL0CfM95hPrmJ67x5AgVvq64S5aOHNi4UJFJFOrqsxGxXRTq6gBsUkU6uoApPgyXzFpjNlGUSoIXQN5H3z4UrYOYOYyGmfDNMfDSfOrkUkUqQPZRTA7AtIET3FEwG+GpB8vGmnh+pysANYGRdNo18CCfPwohFJRSHyfpDh7ORY8SRAA0JmIH1rU8F/BX3t/wAxrORWj4N+Cvvb6mgRS4z+IP6R9TVCKIcY/EH9I+pqjTAbFdFOrqBEGKzBCbcZgRlkEjeDoNZylh51IECjQBQJOgAA8dK69ZV1KuoZTEggEGCCND0IB8qoY6/2jm0uoEdqfmE9/X4c6mUqVlwi5OkVUwvaI4OzO5E81ck6j3GsPe4T9lvdkDKkZrZJ1iTKn3aa+NbXjuPa3aItCXI7vQeJrx3H47ELiDculnOaMx10GkQNAB0HWueEXK2d0ssYUjd43FuL1oKo7oBgzrPORPKI86NrdbNmJKg+uPyaAmR0IiPdWT4ZxZL2l2Q6gaQcwHIwNxvB2+BoxiL5uAWVDCUZmOg7o0UEDqSf7DS4bor5UlYmBvlHgiCe8Y1DKIEkjbcb1reH40XFBB1+XnXmeOu3bbCROkR1SRofeQo86XhfH3RhoSCWnxymCQPf9a0eOtxOeOblqZ6t2ntCPmKeNdtqD8H4qLqjY0UNkEypg9R+vWpWZx1IqX/PGSuLJIrorrbcjuN/HxFOiuhO1aOOUXF0xldFCLuMBxq2jaU6mLuhYFbWeCRquj7HcHSeU1pE+1uRdlwoBt97ujLoCZiNSYjf3UxBGuAoZhcEq4u44uSzK2ZJPdnsojqO6fcTAGhqfi4/hMZgAEnYFh0k7aTypSdKy4R5SSLC3lMQwOYErqO8BEwOcSPjT6FYOww7IeroxJKg52KrJBB8I2+Iii1KErRWWCg6TEitDwb8Ffe31NZ+tDwf8Ee9vqaozKfFx/EH9I+pqlFX+Kjvj+kfU1TigQyK6KfFUeN4s2cPcdfWAAXwZ2CKfIsD5UWNKylxviuT+HaP8Q7n/LH/AFfT4VDgkFu38/EmguBtQddzMk7nXc+NFcRchR0kf7Ncrbmztilji2DsTfPaKW9W5Kj+VhqPJhPmB1qhiuB6k2yQS2YqYKsdARBByzG4jWr2LXNmXoquPeCasYS9IE10pUcbbewVh+GhF7RDpzS5BCxOZR7NWDhMwaVylwoABjKNY+A1/wDNXsRZ6bFkJHuYT8RT8YZOkAmRpykySPKlSux8nVAJ8CmaVUCe9oPyWhCT72M0Mu8LCKsD1V/TWtJhlzKz8mIVPBE0Hzk/CmY2zofdTEAODXWtnumd2IB6mdPj8q2GH40Ckg6jkdKguf4e4RsSmIIfugfw8xKEgaST3o8JrQfdFiZ7JJ/p0/t2rOWPkbQzcUQ8NxnamVGijU8iTy/WiMVyIAIUAAbACAPcBS1UI8VRnknzlZUD3O2IynsssT3fXBn2piCRt08agsqn2q5CsHCKzMdmzwsDwHZjbxqnbwg+82cXFJNnvW5lwYRQfVgLC9Z8pq9bB+0sWtKBEJcyHOTHel40G41InxmrMxcKqdtcCqcwhmJG5uSJEidkj41ZvDuk5c2XvAd3cbQW0B8SRVWyD27FrQAiEfIczdZcCAJB3I5bzTuK4fOnqZ8pDCApeQQQEJ2JIEnoDSl0XjVyViIyPeBAllthg2YRFzcQDqQADOsZx11txVQYWWCvmMAPmAgdoIVmDqQykg+qdCNtiKu0o2VlrVDIrQcI/BXz+poFR7hP4Q95+pqjMq8U9cf0j6mqdXuJjvj3D6mqkUCGUN9IcE16wVt6srK4WYDZTqpJ02JjxAorlpMtJq9DTp2Y9EOxt3FbxtuD9KbxbgeKvi2lthat5815mgswAlVCzIGYCRpI5itnFJFRHGkayzNqjBooTFtbUkqqFBJkwHYamlUZSVPI1WxZK8QcH2n+BYkfI0SxNkNDDf61ZkRnFgaHUVUxuOLAIgIdzlU9J3PuAq2ltRuKjw65nLcl0X3nc0AW1QKFUbKAB7gKhvrM1PNNtiXUdWX6igDWRSRTzSUxDYpIp9JFAAS3hbQxzNDdrkzSQpWTCmOYIUrr0YjqKvojC6xJlWHdWRCheZWJkzuCf1qBXX7WQESRb/Ejv5mOqSB7NtSQdoXrS2gn2lu+xcDVY7qiB+aP5xzjQcxQBaV++RmXYQumYRMk66jUe7zpMVdyIWALEeqo3ZjoFHiTVbDXbRxFwKxNyO8uwhTHnBb67yauXQY7uWf5piOe1JlRq9lXh95mNyQ0C44UsoXugiFj1pGu4q3FU8Jw9rZJU2wCxZoskEgmYzdpynTer1KN1svLx5fXobFHeFfhDz+poHFHeF/hDz+ppmZX4kO+PcP1qrFXOIet5D9aq0wGxXRTq6gQwg0wq3Jh/af+qpqSKAM9i/RcXL5vG4Q5iQEGXQAbTPLrUh4AYjtR/wAP/wC9HYoD6V+luG4egN9iXb1LSQbj+MbKv8xIFAxjejbEfjD/AIX/AHK616OlRHaj/hf9yvP8V/jNcViUwiG1+WbpFyP5iARPumtN6G/4nYbHN2dwfZr2mVXcFLhOkW7kDvTHdMEzpOtAB77hP+b/AO3/APelXgQBB7Q6EH1Ry86NRXRQIhAPMj4R+tOp5WkigBtdFLFJQANVL32okuOyymFmTELqVEQM2YAw2240FWFsJ2hMHOBObWDmzCJ2MAbcu7Q3D4e2+Pa8ty0zLba0bfdN1SjwzQRmUSCPEEGSIFXkvXftBDKRaghTEywCtJImAZcawO6BuYIA6zgra3WZVIYySZbKc51jlMjYdfGk4oxFpokbSwJGUSJbTXyHUcpp9rtO1bN+HAy+rvrJmJO3X376TvbBiRMGR7xsY6ik9oqLSkmwTw6w2cu1tEOYhsxzOoZEItq/QMZJPUADnRWKgv8AD7bmWUnUE95wCViCyggMRA3HIVZpRVF5ZqbsZRzhf4Q8/qaCxRvhn4Q8/qaozIcf6w9371VireO9by/eq1IBsV1OrqYgTx/jK4VFYqXZ2yoo0zGCdXIyrtz61ewl8XLaXFBAdQwkFTBE7ETQf0qtWLoW1dulCZLBGBuBArnN2RbaVIDZHMxEEAi/wFbf2dDZCBGEzbQW0YzBcICcsxMST11oAsY6/wBnauXCJyW3eOuRS0T5V8p8V4xcxN97985rlwySeXRVHJQIAHhX1XxPCG7Yu2gYNy1cQE8i6lf1r5c4HwNrl90ddbOjqTHeBykE+EE+MeNF0UlYR9HPR+7jEY21IVR6x/M3JUnn9K0eN/wpyWCy3i17KTEAIW6dY8a0HBb93DKxXDOiWwcoLQtzeIUudSeg3I0ojj+J4i44AwxJUuGVLvdQrBGZgVzFlIYaRDCsJTk3ro6444VvsIf4S8buYrhwF+TdsObLMxlnAAZGJ3nKwGvs1s4rDf4VYLshjgDI+2ERER/DRjpJ27TL/prd1sjjapjaSn0kUxDaSKdFdQAPt8QDX2sgTlEswIIGinUbj1wP9mKy4b/1eYXJaSWt9odLZtlRNsCM2bJqeQHXWRXufbCpQdkEDK2QT2nqk9pO+UARvEVBat2/tzEOe1ysGXLHdAWJMjTVYMGYGtAyxYwlxb7OWzI86Zj3doOWIJ7oG4gTvV+oLd9TeZADmCjMZWI1ju5pnXeOYncU3iWINu33YzsQluds7kKpb+UEyfAUm6HFOTpHYHDG2rAuzy7MMzZiobZQYGg+U1Yqjh8aS5BVmVrgCFVXupl9d5acrFWIMbEVfpRarRWRST+wlGeG/hjz+poPRjhv4Y8/qaogjxvreX71XirGN9byqCkAkUkU6koAC+kXCxeyM97sraZw2gk9qBb0cnuGGYA66lSII1ucKwr2rYS4UOUBUyKwhVVR3sxMsSCT741iTPj7Za2QqhicujNlBhgTLZWjQE7cuW9WDQAyvIuI8CbD8TxN3L3b7gqI3knY7Ed4V6/FBPSABmtgwchD+46wf/5I86jJ/JrhVyozeKRUCqq2leJiAp25EAxE9KnbEqWXMLRYgd095ivMyQCAD7xqaq3sPaxF6DGe0SAdmExmAYawYHwqhxTCLaxAZdf4bAyzMF6AZiSJ198DpXNo9C/023o5gTbS45EdtcDhYAyqttLYGn9BP+qi9RYJptqfCporrj0jzJ/0xsV1KRXVRAlJTqSgASmEvDFG4Wm0cwy5jABVYlSNDK8uvLWWWbqfbXXswGy6XArd5gq5gWGmgYCDzX3VdGMT7QbXe7QWwx0bJlJ012mm2zd+0NmH8LIoXbRu8STrz20nYTFAyvg8bnxN62EACBe9+ZmMknpHe301mreNsF1AWAQ9oyfZS6jsB7wn0qxDSZjLAy7zOsz4bfOqPGLhCBV/O2WZIIAVnMEa6hI3ETM6UpdFY03JUR2MJczsWYiBYCvIJuhC5fOsCJzkRy3G1X4oVavObq3O7Nw2rbKQ/dTI1zusYDbsZg9OVGIqYF5k7VjKMcO/DHn9TQmKLcP/AAx5/U1ZkR4z1vKoIqxi/W8qgpAJFdFLXUANio8RfW2pa4wVREkmAJMCn37qopZyFVRJJ5CvPfSPjRxDZR6g9ROZn8x6n6UAG+Iem1pGC20e7PP1BPTUT8qjuXneC0Zj3mPIToAB0ER5eNA8DwvIod9W3Ph7vKrF3iUqwQEkxrpoIMHU6+VYTfLSOrElj+0jOcQZRfcWywAaA0+t1IPTNNTLdBQhdcpGY7zP7QPia5rE6MIENruQRHxmRVXAW3GZRkIO+YspHugGflVfGT8xtsJxS4uHR7RnTKwIBGYQA3ntV3D+k2gL29CJ7ra7dDv8az3AMQLc2roIVj3TyPuNX8dw/IAyEsgCjbVQCSZ8DC/ClCdfVhlx39kbG1cDKGXUESP9inRWR4JxDsm19VoDeEbMPjrWurY5xIpKdXUxASzct/bWAtgPEM8jXRSBl6nONd9+mj7CqMZcIuKXKgFIbMFUA6GY0lTz3OxkkoySwkAgag8w22gjod5oTh+y+2PkW4LgkOY/hsAltiCCNNXUyNyN4OoMlw2GC4l2zgs4BKnQqokAJ1GgnePMVax6J2ZN1QyqCYK5uRHdHNiGIA5zFQ4e6nb3FUEHRm1TKzQBIAMloUTO0jrXcaQG1+Wc9vLPI51203y5tqmT0VjVySGA27l5Mrk9mGyqom3JWM2YCJCuwAnmdNNL8VnsArLdtM6+tAEkMRNsAsuVTm1KguGgZ2nrWiilB2jTPHi0hKKcP/DHn9TQyimA/DHn9asxGYr1vKoKsYoa+VQRSASupaCekfFuyHZJ+I67+wpkSI/MdY6QTypN0NK3SBfpZjxcYWUJORpaDoWiMvjEnzqhhMAF7zat16DnFJYtBasBLl49nZALHckwqDYsx/TmaxcnLSOmMFBWyhxLGZn7JdgMzeOsRVLADL3DyJXy3X5Gh+Bs3LOJS1iIF3JcS7BDDtJFyQw3BBke+jL2cw00b9tq1jGkc85OTshu2++AdAxgnyJ/Sh2MslWlflRi0wcaiCpgjoY/+ajvWJqiQdY4iDCNWm4LxgHuOZ1IBPOslxLARqu4p3ofYN/Fiw7Mo1uErGaEAMCRsTArOcFJGmPI4s22I4crd61APMcj4jpVzgmOKxZuCOSHl/Sf0+FCWuvh7vZXTruj8ri9R0PUcj5E3lxCvvvWSnKGmdLxQybRo66qXCsSXDK2pWNeoMxPjoavRXQnas5JRcXTAyYcjHs5uCTZEIC2YKG3KnuxPPeQdN6fauOcYwyDsxb9bKA0sfa3IPZn4LUFrshxBozm61uGnJkCgZgRrm2lZjeanSxf+2Fi38DKQFkQCQsHLJ6b6c+tUSdhcU5xV63lQIgTWTmOYEj8sHc89J561bxl8W0zsJylYAyzLMFEZiBPe61Ww9u6MS5Y/wAODlGeYBIg5Z5w3LSPGrONtlsoiVDq7f8A6yHUDxLhfIHwpPoqFclYK4XibVy+2W1bDRmRwq5gGkFSVzd6UaTI0jQ0boPw/PbvP2qXALhGUqgZNCxJfs5KNLbGRHM6wZqYdGmf+tdUJRPA+oPP60NongfUHn9aoxGYnfyqGp8Tv5VCRSGJWL9Jz/63Ub2kynqAWn4GflW1qtjsBbvAC6gaDI3BB8GGopSVoqEuLsw2HttdcW7WrH4KPaY8hWt4LwYYfOQ7O1wqSWygKFEBUAGizJ1k671ew2FS2uW2qoOigCff1PvqQqeR+QpRjQ5zcjyr017vEbjj8r2m+NpFPyq9buA6jnWm4l6H2r917tx7mZ4zQVC6KFECOgFMtehttRC3bmgjXIf0qzMzOIsycymGHzHQjnSLfJ3H1rWD0WX/ADX/ALU/amn0VX/Nf+1P2oAy15QRS+gOHjiV1o0+zsPjctR9DWn/APxNP8258E/arHCvR1MPcZ7btmdQpzBSIBnTTSgC7xXhiYi3kuDxVh6yN1U/7msZisHfwrRcU3LfK4ikqR/MBJQ+/wAia3gVva+QpwqZQUi4ZHEB+jodizkEIVAWRGYzJIB5Dr40bpTSRTiqVCnLk7A6YtTjDb7Fgwn+LCwf4YMyGkiCw1G8c6JCz/EL6aqq+PdLnf8A108TnO+XKI2iZafGYjw28adTJBWHsqMU5F2XK99CraJ+QK0wIzCd5j8tXcZeVEZnJCwZIDHKIMnujSOvKqmHCfaXy2wGA1cM3fJPTLEiOumw5xbx1tSh7U/wwCzgxlKrqc/8ukkc410kEfRUatWBeA3X7Rs+dzCoSLgKqULh2ZLjBhJIGinbnR8ih2HsBbhWxdUAjtGRk7Q5XJ7yPmBgmd83lRKphpF52nK0NiieC9Qef1odRHB+oPP61ZkNxG/lUVS4jfyqKpGJXUtdQAkUlZj034xesC0thihctnYWzcIAUlVC5SpBhtjm7oEd6RoOH3me0jOMrlRnGV0hx60K4nLMxPKKYE9dSxXlf+PHpQ+HsWsLYco9/M10qQD2K93L1GZif7DSA1eN/wAQMBbui2b2cyAzWwHtoSY7zztJglZjnFE8B6R4S9d7KzibL3R+RXUtp0HPyr5NaxcAUsrBWWVlSAyj2SRr7xWg4P6J4i6iXrN2zaMgorXXW5PIqVXT40NpFKLfR9TUlZ70S4ndOFRcdAvrKs6nMtwD1XzAbkaGY1B60ftXVYSpBHUEGhNPoTi12h1JS11MkSurq6gBIpKdSUACcJfvHFXFdYtAd06iYywQckMdW0zadN4fx5SbQBICNctK4IJzh7qJk9zZoJ6ac6lsWbgv3GYzbYKFUkSpTNMADYyOc7+U2NvKiZrglcyDbN3i6hYHXMRSl0XjdSTB6WLn2pz2iiLdr1bYErnvd05mPQ6jryorQ3h3EkuXDoFdllTnU57ak5TEyD32kRp1onSjX4Vlu6YlEMH6g8/rQ+KI4P1B5/WqMht/fyqKpb+/lUVIZ0V1dXUAZT094mtpLS9kl13fui6hZMoUlimkZ4EDfVl61oeHXA1lCEa2CohHKs6iNMzK7A6RrmNUPSXAWXtq162zntbCjI7KwN24LAaQfVXty8fyzuBSYvjdqyot2v4jKoUAHujKIGZ/LlJ91DaSBJt6J+KcVFplQLnuMJicoVRpmdoMCdhGsHpXnnpFbsi9cxt612t0BIJHaBVBCKllCcqiSNTzJJOtHcK+d2a4wZmJLn9AOQA0is36b9ot7DKABZvLcZtD3mtMmWfDvk+O/IVhycnS6OxY4wjb7BuJ4a+PZDiu6Ens0DTGcjc5RqQo+GnWo+JcJe1+EykLuhmSACNDt8uVFbdhbZt6xmcEyxIIBG4Om5FFr3C7bkkAaDQwcwidifGp50/8NfjtGE9G+J3GdraOxuWgxcAFYtSCLhy6EQyg+J6V6d6Mcc7QQ5AuDmNmH60P/wAOPRtLeIxOIIBZkFmCJ0LMzeRAQR/LR656G2c+a09y3zCiGA906x4a1bhe0Y/KlcZBy3igd9PpU9Z17NzDeuc9v2wIK/1ryHjr76IWL5iVOnTcU1Nx1IyeNPcQjSVBaxYOjd0/I+dWK1TT6MXFrsSupaSmIYLfeJ5kAH/TMf8AMap8Us9oFtmYLBnI0hbfe35EsFHmTyq/TXJAMCTBgTEnkJ5UmrRUXTszXA7IZgWDWyRmtkZhmCscyksIiCo5EgE6bDS1Vw+JY3CjZSQgZiswjEjuNO51JB00B0GlWqmCSReablK2JRDCeoPP61Qq/hPUHn9asyG39/Koqlv7+VV795UVncwqglj0A1NIaH1n+IelCKStgdo3tTFsee7+UDxoDxnjtzEyoBt2T+X8z+Nw9P5Rp1mq+GSKylk/EbxxelzG4i7iBF24wXMrZUhV7rBoIgyDEGZ0Okb1c4fwpro7vdXmxHyUc/pQ5luETbAMcjMN4aEVEvFcQe411oKgrlyoCo0IGQCIkaeI8YmEeTtlZJcFSRosZawWCXPiXVecuSSY6W1Go8jVbjQwfEMN21u9bbskZrbi4FCG4AALin1QxUCGAMgVkOKcOF4d6SSJBnWffWG4l6KsrC5Z9VpBHP2o8YK7VvSOfk7s3WEv5+y7No+B08J2P7VpHGVQWaffHygCvM+Am5aIDA5H1RulwTmTwJAzD/V0raj1CSxOWZk+rGp91ck406O/HltWaT0AxAfDMTAuG9dZlmSELHs/LIF85rR3bgQS5CjqxAEnbU141hluW8IGJZX7NtRIZQzMRtzCkeYqZXv3LVvtXaN1TMxVYIJgHqcwnoRXWlo4G7Z7DEjqPlWf4hhThjnT8EnvL/lE8x/J9Pdt5t2t9WIt3HQSfVZht1jny8qsn7U6Q+JvkGZHaOBBO0A6+dROq2XjTvR6LbvhhVnD4rLo2o+Y/cVg+D8Te1C3AYH5uVaazxFWGhBrDado6eKapmlBkSNq6qvCwcknYmV9x5+41brqi7VnHJU6ErqWkpkkOGtsoOYqSXdhlBUQzEiQSZaNzz6CpaWuoG3Y2r+E9QedUavYX1R5/WgQ2/v5VS4lgxetPbJIDiJG6mZB8YIBir17fyqOgaZ53i+GXrely2xj86Ash8ZAMedNsBfzsB4A6+cxFei0y7aVhDKGH8wB+tYvF4bLM/1GNTFgbERQfFXRnEfkcmPA93/lefKt3c4Dh23tKP6cy/JSBWc476JpbF3EWrjjKhPZGCoAENDb+rJ1nUDWNKcIcWLJk5oGqBmIofjbIVyrepc1/pcc/wBfjS4XFeo3iQf9+VEMXhw6RWpiZ8cMexmyDtLTwXQ6kwZDK24deR50d7dbvqLCEAsfaPJY5aanyHWqmAxJU9lc0b8h6+FX7KZLYB1bn4sdT5foKlxTdmkcjimkUb1jtboU+qoBbeN5XzJE+AXxq41sG4ANlFOw4yg+Jlm6n/xA8qfh10LHnVGYEvW8rtO0T8Wufoq/GrFm6TACknoASfgKP8H4CmIZ3ulsq9wBWyySASSY5CP7jWtwuFS0oW2oUAQI38zuT4molGy4SoxnDuBYlzqBaXq+/kg1+MVocJ6P20IZybjDm2iz4IP1JovXUKKQ3NsSupTSVZAlJTqSgQldS0lAHVewvqjz+tUavYX1R50ANvb1HUt1STTOzPSgBtJT+zPSu7M9KBjKZetB1ZW2ZSp9zCD9am7M9KTsz0oA8bS2UL223RyD7wYPzFGOHYjMIO4qXjfo/iTjbzW7Dm2zkhhlgyATGvWajHo/i1IZbDzzHd1HxpAJicKH0YSRtGh+NMweaNSSAdJ39xNGbPC8QRrZcHocv70r8Gv/AOU3y/emIHXToAKmUQI6Vat8Ev7m03y/enjg9/8Aym+X70AaDgdjJYTq0ufe2o+UDyq9UeAw7LaQEEEIoI6EATU/ZHpSGR11SdkelJ2R6UAMpKk7I9K7sj0pgR0lSdk3Su7FulAiOkpRbf2R/d/8Vxt3I9UT/V+sUAJV7DeqPOqHZ3fYX+8/9NX8MCFE6GgCWurq6gAVaxd03nTLCgHLK79CCDqZIkeI25wWMbfNpjl73aZUBURAJzbE9CJPTnRyuqeP+l814Z/EY/EBEyqSxDZ5Q6EGIj3fpyqyuOufacsHs8ns7vvM9NI8/dReuo4v0fNeAWzxC6yXjlEpJT1tfcI70Rvz8KtYDEXGw4dwC+UkASJjYHTQmKIV1CT9E5J/gGPF3yBuweMxBGuaPWBjLtk19+lTpxB+0KPbKgfnkldht3erqP7ulEq6in6K14AsHxi4VAe0S0wTqAdLZkDLp+IZH8jb0n327SBaI0BJzSVk81y7aHX3ctaPU0WwCSAJMSY1MbSedFP0rlHwF2+LksoNsgEtJ73dCATIy+tPIadCabc4uwJi0YBaSWK6L2mvq8xbBHg660YpGUEQRIO4Oxop+iuPgKtcVZ0VlQZmZhlk6CHyy2XQkoN9s1WeHYxrqljbKQdA0yRuDqNO6VPgSRyq1bthRCgADYAAAeQp9NJibX4gDgPSBnC57FxCbpQghpVQgbORl0EkCD1qvb9JLxy5sI6E3FUyzQFYoM5bJAjOTH8u9aaupkgFePPpNhhOJ7LXu5bcT2rfECOpApL3HrgiMOxzYh7QgmCiAkXJjmREeO9H66gAK/GnCsewcxeKQP8ALADdqZGxB0HUgdYs8L4g11roa2UFtyqk5u+B+YSoHwJojXUAdXV1dQ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30" name="AutoShape 10" descr="data:image/jpeg;base64,/9j/4AAQSkZJRgABAQAAAQABAAD/2wCEAAkGBxQSEBUUEBQVFRQVFBUXFBYWFRQWFRQVFBYWFxgXFBQYHCggGBolGxQYITEhJSorLi4uGB81ODMsNygtLysBCgoKDg0OGxAQGywkHCQsLCwvLC0sLCwsLCwsLCwsLCwsLCwsLCwsLCwsLCwsLCwsLCwsLCwsLCwsLCwsLCwsLP/AABEIAQsAvQMBIgACEQEDEQH/xAAcAAABBQEBAQAAAAAAAAAAAAAFAQIDBAYABwj/xABEEAACAQIEAwQHBgQEBQQDAAABAhEAAwQSITEFQVETImGBBjJScZGhsRQVM0LB0SNicpIHU4Lwk7LS4/Eko+HiFoOi/8QAGQEAAwEBAQAAAAAAAAAAAAAAAAECAwQF/8QAIhEAAgICAwADAQEBAAAAAAAAAAECEQMhEjFREyJBMmEE/9oADAMBAAIRAxEAPwD13iXEWtuFUAjKDrPU/tVT77f2V+f713HvxR/SPqaGxTAJffb+yvz/AHpfvt/ZX5/vQ2K6KACX32/sr8/3rvvt/ZX5/vQ0CuigAl99v7K/P96777f2V+f70NisZxf00HbmzhobLoXENmaYKpygdfCgD0X77f2V+f71332/sr8/3ryrFek2KVdwO9q0AkeB6GtBwHjpuBRd1zGFYRE9DGmtK0OmbT77f2V+f71332/sr8/3obFdFMQS++39lfn+9d99v7K/P96GxSRQAT++39lfn+9d99v7K/P96GRXUAE/vt/ZX5/vXffb+yvz/ehldQAT+/H9lfn+9J9+P7K/P96xmOx2IAvkdkOzdBbRpzOrTEDnMaeM9KM2rm0giQM0DQE/73rJZE3RrlxPGk21sNffj+yvz/eu+/H9lfn+9Azj7W2ccuR57cqROI2js4Px6x061fKPpPxT8Yd+/X9lfn+9F+HYg3LYYwCZ220MVkrN1XEoZEkT4jetRwX8Ffe3/MaZDTWmD+Ofij+kfU0PojxsfxB/SPqaHxTASup0V0UCM56ZM/ZBUDwT3gmUlxB7gUN2hP8ASI1EkASCvCGJsWyzK/cWHVg63BAhwwUCD4DzNBvSjiV63iLNuy+QG1fZgcuVzkbJ3oJBXKzQYBMakBoM8DvO9hDcILiQ0a6g7FtmMQCRpMjkaYEPpFdK4W9k9YW+RggMQpOmo0Jg+FeaYfgpsNbIYDMJMCMo5BemnOtH6XWXFs3EOiPD/wBCM436azHOgeDxHakl4YCBHIgKNh0JmsXO0dcMNNWanh2GtsmysANdm9+1RfYLCMxtpkynvfw3QGOYkCY6ipOHYplCDswgZsoCsI2MSANDVq32xDC4QRuFCxppu09Z6VzJ0zqcVKNBrA4xbgIUglTDe+Af1HxqzFYL0CfM95hPrmJ67x5AgVvq64S5aOHNi4UJFJFOrqsxGxXRTq6gBsUkU6uoApPgyXzFpjNlGUSoIXQN5H3z4UrYOYOYyGmfDNMfDSfOrkUkUqQPZRTA7AtIET3FEwG+GpB8vGmnh+pysANYGRdNo18CCfPwohFJRSHyfpDh7ORY8SRAA0JmIH1rU8F/BX3t/wAxrORWj4N+Cvvb6mgRS4z+IP6R9TVCKIcY/EH9I+pqjTAbFdFOrqBEGKzBCbcZgRlkEjeDoNZylh51IECjQBQJOgAA8dK69ZV1KuoZTEggEGCCND0IB8qoY6/2jm0uoEdqfmE9/X4c6mUqVlwi5OkVUwvaI4OzO5E81ck6j3GsPe4T9lvdkDKkZrZJ1iTKn3aa+NbXjuPa3aItCXI7vQeJrx3H47ELiDculnOaMx10GkQNAB0HWueEXK2d0ssYUjd43FuL1oKo7oBgzrPORPKI86NrdbNmJKg+uPyaAmR0IiPdWT4ZxZL2l2Q6gaQcwHIwNxvB2+BoxiL5uAWVDCUZmOg7o0UEDqSf7DS4bor5UlYmBvlHgiCe8Y1DKIEkjbcb1reH40XFBB1+XnXmeOu3bbCROkR1SRofeQo86XhfH3RhoSCWnxymCQPf9a0eOtxOeOblqZ6t2ntCPmKeNdtqD8H4qLqjY0UNkEypg9R+vWpWZx1IqX/PGSuLJIrorrbcjuN/HxFOiuhO1aOOUXF0xldFCLuMBxq2jaU6mLuhYFbWeCRquj7HcHSeU1pE+1uRdlwoBt97ujLoCZiNSYjf3UxBGuAoZhcEq4u44uSzK2ZJPdnsojqO6fcTAGhqfi4/hMZgAEnYFh0k7aTypSdKy4R5SSLC3lMQwOYErqO8BEwOcSPjT6FYOww7IeroxJKg52KrJBB8I2+Iii1KErRWWCg6TEitDwb8Ffe31NZ+tDwf8Ee9vqaozKfFx/EH9I+pqlFX+Kjvj+kfU1TigQyK6KfFUeN4s2cPcdfWAAXwZ2CKfIsD5UWNKylxviuT+HaP8Q7n/LH/AFfT4VDgkFu38/EmguBtQddzMk7nXc+NFcRchR0kf7Ncrbmztilji2DsTfPaKW9W5Kj+VhqPJhPmB1qhiuB6k2yQS2YqYKsdARBByzG4jWr2LXNmXoquPeCasYS9IE10pUcbbewVh+GhF7RDpzS5BCxOZR7NWDhMwaVylwoABjKNY+A1/wDNXsRZ6bFkJHuYT8RT8YZOkAmRpykySPKlSux8nVAJ8CmaVUCe9oPyWhCT72M0Mu8LCKsD1V/TWtJhlzKz8mIVPBE0Hzk/CmY2zofdTEAODXWtnumd2IB6mdPj8q2GH40Ckg6jkdKguf4e4RsSmIIfugfw8xKEgaST3o8JrQfdFiZ7JJ/p0/t2rOWPkbQzcUQ8NxnamVGijU8iTy/WiMVyIAIUAAbACAPcBS1UI8VRnknzlZUD3O2IynsssT3fXBn2piCRt08agsqn2q5CsHCKzMdmzwsDwHZjbxqnbwg+82cXFJNnvW5lwYRQfVgLC9Z8pq9bB+0sWtKBEJcyHOTHel40G41InxmrMxcKqdtcCqcwhmJG5uSJEidkj41ZvDuk5c2XvAd3cbQW0B8SRVWyD27FrQAiEfIczdZcCAJB3I5bzTuK4fOnqZ8pDCApeQQQEJ2JIEnoDSl0XjVyViIyPeBAllthg2YRFzcQDqQADOsZx11txVQYWWCvmMAPmAgdoIVmDqQykg+qdCNtiKu0o2VlrVDIrQcI/BXz+poFR7hP4Q95+pqjMq8U9cf0j6mqdXuJjvj3D6mqkUCGUN9IcE16wVt6srK4WYDZTqpJ02JjxAorlpMtJq9DTp2Y9EOxt3FbxtuD9KbxbgeKvi2lthat5815mgswAlVCzIGYCRpI5itnFJFRHGkayzNqjBooTFtbUkqqFBJkwHYamlUZSVPI1WxZK8QcH2n+BYkfI0SxNkNDDf61ZkRnFgaHUVUxuOLAIgIdzlU9J3PuAq2ltRuKjw65nLcl0X3nc0AW1QKFUbKAB7gKhvrM1PNNtiXUdWX6igDWRSRTzSUxDYpIp9JFAAS3hbQxzNDdrkzSQpWTCmOYIUrr0YjqKvojC6xJlWHdWRCheZWJkzuCf1qBXX7WQESRb/Ejv5mOqSB7NtSQdoXrS2gn2lu+xcDVY7qiB+aP5xzjQcxQBaV++RmXYQumYRMk66jUe7zpMVdyIWALEeqo3ZjoFHiTVbDXbRxFwKxNyO8uwhTHnBb67yauXQY7uWf5piOe1JlRq9lXh95mNyQ0C44UsoXugiFj1pGu4q3FU8Jw9rZJU2wCxZoskEgmYzdpynTer1KN1svLx5fXobFHeFfhDz+poHFHeF/hDz+ppmZX4kO+PcP1qrFXOIet5D9aq0wGxXRTq6gQwg0wq3Jh/af+qpqSKAM9i/RcXL5vG4Q5iQEGXQAbTPLrUh4AYjtR/wAP/wC9HYoD6V+luG4egN9iXb1LSQbj+MbKv8xIFAxjejbEfjD/AIX/AHK616OlRHaj/hf9yvP8V/jNcViUwiG1+WbpFyP5iARPumtN6G/4nYbHN2dwfZr2mVXcFLhOkW7kDvTHdMEzpOtAB77hP+b/AO3/APelXgQBB7Q6EH1Ry86NRXRQIhAPMj4R+tOp5WkigBtdFLFJQANVL32okuOyymFmTELqVEQM2YAw2240FWFsJ2hMHOBObWDmzCJ2MAbcu7Q3D4e2+Pa8ty0zLba0bfdN1SjwzQRmUSCPEEGSIFXkvXftBDKRaghTEywCtJImAZcawO6BuYIA6zgra3WZVIYySZbKc51jlMjYdfGk4oxFpokbSwJGUSJbTXyHUcpp9rtO1bN+HAy+rvrJmJO3X376TvbBiRMGR7xsY6ik9oqLSkmwTw6w2cu1tEOYhsxzOoZEItq/QMZJPUADnRWKgv8AD7bmWUnUE95wCViCyggMRA3HIVZpRVF5ZqbsZRzhf4Q8/qaCxRvhn4Q8/qaozIcf6w9371VireO9by/eq1IBsV1OrqYgTx/jK4VFYqXZ2yoo0zGCdXIyrtz61ewl8XLaXFBAdQwkFTBE7ETQf0qtWLoW1dulCZLBGBuBArnN2RbaVIDZHMxEEAi/wFbf2dDZCBGEzbQW0YzBcICcsxMST11oAsY6/wBnauXCJyW3eOuRS0T5V8p8V4xcxN97985rlwySeXRVHJQIAHhX1XxPCG7Yu2gYNy1cQE8i6lf1r5c4HwNrl90ddbOjqTHeBykE+EE+MeNF0UlYR9HPR+7jEY21IVR6x/M3JUnn9K0eN/wpyWCy3i17KTEAIW6dY8a0HBb93DKxXDOiWwcoLQtzeIUudSeg3I0ojj+J4i44AwxJUuGVLvdQrBGZgVzFlIYaRDCsJTk3ro6444VvsIf4S8buYrhwF+TdsObLMxlnAAZGJ3nKwGvs1s4rDf4VYLshjgDI+2ERER/DRjpJ27TL/prd1sjjapjaSn0kUxDaSKdFdQAPt8QDX2sgTlEswIIGinUbj1wP9mKy4b/1eYXJaSWt9odLZtlRNsCM2bJqeQHXWRXufbCpQdkEDK2QT2nqk9pO+UARvEVBat2/tzEOe1ysGXLHdAWJMjTVYMGYGtAyxYwlxb7OWzI86Zj3doOWIJ7oG4gTvV+oLd9TeZADmCjMZWI1ju5pnXeOYncU3iWINu33YzsQluds7kKpb+UEyfAUm6HFOTpHYHDG2rAuzy7MMzZiobZQYGg+U1Yqjh8aS5BVmVrgCFVXupl9d5acrFWIMbEVfpRarRWRST+wlGeG/hjz+poPRjhv4Y8/qaogjxvreX71XirGN9byqCkAkUkU6koAC+kXCxeyM97sraZw2gk9qBb0cnuGGYA66lSII1ucKwr2rYS4UOUBUyKwhVVR3sxMsSCT741iTPj7Za2QqhicujNlBhgTLZWjQE7cuW9WDQAyvIuI8CbD8TxN3L3b7gqI3knY7Ed4V6/FBPSABmtgwchD+46wf/5I86jJ/JrhVyozeKRUCqq2leJiAp25EAxE9KnbEqWXMLRYgd095ivMyQCAD7xqaq3sPaxF6DGe0SAdmExmAYawYHwqhxTCLaxAZdf4bAyzMF6AZiSJ198DpXNo9C/023o5gTbS45EdtcDhYAyqttLYGn9BP+qi9RYJptqfCporrj0jzJ/0xsV1KRXVRAlJTqSgASmEvDFG4Wm0cwy5jABVYlSNDK8uvLWWWbqfbXXswGy6XArd5gq5gWGmgYCDzX3VdGMT7QbXe7QWwx0bJlJ012mm2zd+0NmH8LIoXbRu8STrz20nYTFAyvg8bnxN62EACBe9+ZmMknpHe301mreNsF1AWAQ9oyfZS6jsB7wn0qxDSZjLAy7zOsz4bfOqPGLhCBV/O2WZIIAVnMEa6hI3ETM6UpdFY03JUR2MJczsWYiBYCvIJuhC5fOsCJzkRy3G1X4oVavObq3O7Nw2rbKQ/dTI1zusYDbsZg9OVGIqYF5k7VjKMcO/DHn9TQmKLcP/AAx5/U1ZkR4z1vKoIqxi/W8qgpAJFdFLXUANio8RfW2pa4wVREkmAJMCn37qopZyFVRJJ5CvPfSPjRxDZR6g9ROZn8x6n6UAG+Iem1pGC20e7PP1BPTUT8qjuXneC0Zj3mPIToAB0ER5eNA8DwvIod9W3Ph7vKrF3iUqwQEkxrpoIMHU6+VYTfLSOrElj+0jOcQZRfcWywAaA0+t1IPTNNTLdBQhdcpGY7zP7QPia5rE6MIENruQRHxmRVXAW3GZRkIO+YspHugGflVfGT8xtsJxS4uHR7RnTKwIBGYQA3ntV3D+k2gL29CJ7ra7dDv8az3AMQLc2roIVj3TyPuNX8dw/IAyEsgCjbVQCSZ8DC/ClCdfVhlx39kbG1cDKGXUESP9inRWR4JxDsm19VoDeEbMPjrWurY5xIpKdXUxASzct/bWAtgPEM8jXRSBl6nONd9+mj7CqMZcIuKXKgFIbMFUA6GY0lTz3OxkkoySwkAgag8w22gjod5oTh+y+2PkW4LgkOY/hsAltiCCNNXUyNyN4OoMlw2GC4l2zgs4BKnQqokAJ1GgnePMVax6J2ZN1QyqCYK5uRHdHNiGIA5zFQ4e6nb3FUEHRm1TKzQBIAMloUTO0jrXcaQG1+Wc9vLPI51203y5tqmT0VjVySGA27l5Mrk9mGyqom3JWM2YCJCuwAnmdNNL8VnsArLdtM6+tAEkMRNsAsuVTm1KguGgZ2nrWiilB2jTPHi0hKKcP/DHn9TQyimA/DHn9asxGYr1vKoKsYoa+VQRSASupaCekfFuyHZJ+I67+wpkSI/MdY6QTypN0NK3SBfpZjxcYWUJORpaDoWiMvjEnzqhhMAF7zat16DnFJYtBasBLl49nZALHckwqDYsx/TmaxcnLSOmMFBWyhxLGZn7JdgMzeOsRVLADL3DyJXy3X5Gh+Bs3LOJS1iIF3JcS7BDDtJFyQw3BBke+jL2cw00b9tq1jGkc85OTshu2++AdAxgnyJ/Sh2MslWlflRi0wcaiCpgjoY/+ajvWJqiQdY4iDCNWm4LxgHuOZ1IBPOslxLARqu4p3ofYN/Fiw7Mo1uErGaEAMCRsTArOcFJGmPI4s22I4crd61APMcj4jpVzgmOKxZuCOSHl/Sf0+FCWuvh7vZXTruj8ri9R0PUcj5E3lxCvvvWSnKGmdLxQybRo66qXCsSXDK2pWNeoMxPjoavRXQnas5JRcXTAyYcjHs5uCTZEIC2YKG3KnuxPPeQdN6fauOcYwyDsxb9bKA0sfa3IPZn4LUFrshxBozm61uGnJkCgZgRrm2lZjeanSxf+2Fi38DKQFkQCQsHLJ6b6c+tUSdhcU5xV63lQIgTWTmOYEj8sHc89J561bxl8W0zsJylYAyzLMFEZiBPe61Ww9u6MS5Y/wAODlGeYBIg5Z5w3LSPGrONtlsoiVDq7f8A6yHUDxLhfIHwpPoqFclYK4XibVy+2W1bDRmRwq5gGkFSVzd6UaTI0jQ0boPw/PbvP2qXALhGUqgZNCxJfs5KNLbGRHM6wZqYdGmf+tdUJRPA+oPP60NongfUHn9aoxGYnfyqGp8Tv5VCRSGJWL9Jz/63Ub2kynqAWn4GflW1qtjsBbvAC6gaDI3BB8GGopSVoqEuLsw2HttdcW7WrH4KPaY8hWt4LwYYfOQ7O1wqSWygKFEBUAGizJ1k671ew2FS2uW2qoOigCff1PvqQqeR+QpRjQ5zcjyr017vEbjj8r2m+NpFPyq9buA6jnWm4l6H2r917tx7mZ4zQVC6KFECOgFMtehttRC3bmgjXIf0qzMzOIsycymGHzHQjnSLfJ3H1rWD0WX/ADX/ALU/amn0VX/Nf+1P2oAy15QRS+gOHjiV1o0+zsPjctR9DWn/APxNP8258E/arHCvR1MPcZ7btmdQpzBSIBnTTSgC7xXhiYi3kuDxVh6yN1U/7msZisHfwrRcU3LfK4ikqR/MBJQ+/wAia3gVva+QpwqZQUi4ZHEB+jodizkEIVAWRGYzJIB5Dr40bpTSRTiqVCnLk7A6YtTjDb7Fgwn+LCwf4YMyGkiCw1G8c6JCz/EL6aqq+PdLnf8A108TnO+XKI2iZafGYjw28adTJBWHsqMU5F2XK99CraJ+QK0wIzCd5j8tXcZeVEZnJCwZIDHKIMnujSOvKqmHCfaXy2wGA1cM3fJPTLEiOumw5xbx1tSh7U/wwCzgxlKrqc/8ukkc410kEfRUatWBeA3X7Rs+dzCoSLgKqULh2ZLjBhJIGinbnR8ih2HsBbhWxdUAjtGRk7Q5XJ7yPmBgmd83lRKphpF52nK0NiieC9Qef1odRHB+oPP61ZkNxG/lUVS4jfyqKpGJXUtdQAkUlZj034xesC0thihctnYWzcIAUlVC5SpBhtjm7oEd6RoOH3me0jOMrlRnGV0hx60K4nLMxPKKYE9dSxXlf+PHpQ+HsWsLYco9/M10qQD2K93L1GZif7DSA1eN/wAQMBbui2b2cyAzWwHtoSY7zztJglZjnFE8B6R4S9d7KzibL3R+RXUtp0HPyr5NaxcAUsrBWWVlSAyj2SRr7xWg4P6J4i6iXrN2zaMgorXXW5PIqVXT40NpFKLfR9TUlZ70S4ndOFRcdAvrKs6nMtwD1XzAbkaGY1B60ftXVYSpBHUEGhNPoTi12h1JS11MkSurq6gBIpKdSUACcJfvHFXFdYtAd06iYywQckMdW0zadN4fx5SbQBICNctK4IJzh7qJk9zZoJ6ac6lsWbgv3GYzbYKFUkSpTNMADYyOc7+U2NvKiZrglcyDbN3i6hYHXMRSl0XjdSTB6WLn2pz2iiLdr1bYErnvd05mPQ6jryorQ3h3EkuXDoFdllTnU57ak5TEyD32kRp1onSjX4Vlu6YlEMH6g8/rQ+KI4P1B5/WqMht/fyqKpb+/lUVIZ0V1dXUAZT094mtpLS9kl13fui6hZMoUlimkZ4EDfVl61oeHXA1lCEa2CohHKs6iNMzK7A6RrmNUPSXAWXtq162zntbCjI7KwN24LAaQfVXty8fyzuBSYvjdqyot2v4jKoUAHujKIGZ/LlJ91DaSBJt6J+KcVFplQLnuMJicoVRpmdoMCdhGsHpXnnpFbsi9cxt612t0BIJHaBVBCKllCcqiSNTzJJOtHcK+d2a4wZmJLn9AOQA0is36b9ot7DKABZvLcZtD3mtMmWfDvk+O/IVhycnS6OxY4wjb7BuJ4a+PZDiu6Ens0DTGcjc5RqQo+GnWo+JcJe1+EykLuhmSACNDt8uVFbdhbZt6xmcEyxIIBG4Om5FFr3C7bkkAaDQwcwidifGp50/8NfjtGE9G+J3GdraOxuWgxcAFYtSCLhy6EQyg+J6V6d6Mcc7QQ5AuDmNmH60P/wAOPRtLeIxOIIBZkFmCJ0LMzeRAQR/LR656G2c+a09y3zCiGA906x4a1bhe0Y/KlcZBy3igd9PpU9Z17NzDeuc9v2wIK/1ryHjr76IWL5iVOnTcU1Nx1IyeNPcQjSVBaxYOjd0/I+dWK1TT6MXFrsSupaSmIYLfeJ5kAH/TMf8AMap8Us9oFtmYLBnI0hbfe35EsFHmTyq/TXJAMCTBgTEnkJ5UmrRUXTszXA7IZgWDWyRmtkZhmCscyksIiCo5EgE6bDS1Vw+JY3CjZSQgZiswjEjuNO51JB00B0GlWqmCSReablK2JRDCeoPP61Qq/hPUHn9asyG39/Koqlv7+VV795UVncwqglj0A1NIaH1n+IelCKStgdo3tTFsee7+UDxoDxnjtzEyoBt2T+X8z+Nw9P5Rp1mq+GSKylk/EbxxelzG4i7iBF24wXMrZUhV7rBoIgyDEGZ0Okb1c4fwpro7vdXmxHyUc/pQ5luETbAMcjMN4aEVEvFcQe411oKgrlyoCo0IGQCIkaeI8YmEeTtlZJcFSRosZawWCXPiXVecuSSY6W1Go8jVbjQwfEMN21u9bbskZrbi4FCG4AALin1QxUCGAMgVkOKcOF4d6SSJBnWffWG4l6KsrC5Z9VpBHP2o8YK7VvSOfk7s3WEv5+y7No+B08J2P7VpHGVQWaffHygCvM+Am5aIDA5H1RulwTmTwJAzD/V0raj1CSxOWZk+rGp91ck406O/HltWaT0AxAfDMTAuG9dZlmSELHs/LIF85rR3bgQS5CjqxAEnbU141hluW8IGJZX7NtRIZQzMRtzCkeYqZXv3LVvtXaN1TMxVYIJgHqcwnoRXWlo4G7Z7DEjqPlWf4hhThjnT8EnvL/lE8x/J9Pdt5t2t9WIt3HQSfVZht1jny8qsn7U6Q+JvkGZHaOBBO0A6+dROq2XjTvR6LbvhhVnD4rLo2o+Y/cVg+D8Te1C3AYH5uVaazxFWGhBrDado6eKapmlBkSNq6qvCwcknYmV9x5+41brqi7VnHJU6ErqWkpkkOGtsoOYqSXdhlBUQzEiQSZaNzz6CpaWuoG3Y2r+E9QedUavYX1R5/WgQ2/v5VS4lgxetPbJIDiJG6mZB8YIBir17fyqOgaZ53i+GXrely2xj86Ash8ZAMedNsBfzsB4A6+cxFei0y7aVhDKGH8wB+tYvF4bLM/1GNTFgbERQfFXRnEfkcmPA93/lefKt3c4Dh23tKP6cy/JSBWc476JpbF3EWrjjKhPZGCoAENDb+rJ1nUDWNKcIcWLJk5oGqBmIofjbIVyrepc1/pcc/wBfjS4XFeo3iQf9+VEMXhw6RWpiZ8cMexmyDtLTwXQ6kwZDK24deR50d7dbvqLCEAsfaPJY5aanyHWqmAxJU9lc0b8h6+FX7KZLYB1bn4sdT5foKlxTdmkcjimkUb1jtboU+qoBbeN5XzJE+AXxq41sG4ANlFOw4yg+Jlm6n/xA8qfh10LHnVGYEvW8rtO0T8Wufoq/GrFm6TACknoASfgKP8H4CmIZ3ulsq9wBWyySASSY5CP7jWtwuFS0oW2oUAQI38zuT4molGy4SoxnDuBYlzqBaXq+/kg1+MVocJ6P20IZybjDm2iz4IP1JovXUKKQ3NsSupTSVZAlJTqSgQldS0lAHVewvqjz+tUavYX1R50ANvb1HUt1STTOzPSgBtJT+zPSu7M9KBjKZetB1ZW2ZSp9zCD9am7M9KTsz0oA8bS2UL223RyD7wYPzFGOHYjMIO4qXjfo/iTjbzW7Dm2zkhhlgyATGvWajHo/i1IZbDzzHd1HxpAJicKH0YSRtGh+NMweaNSSAdJ39xNGbPC8QRrZcHocv70r8Gv/AOU3y/emIHXToAKmUQI6Vat8Ev7m03y/enjg9/8Aym+X70AaDgdjJYTq0ufe2o+UDyq9UeAw7LaQEEEIoI6EATU/ZHpSGR11SdkelJ2R6UAMpKk7I9K7sj0pgR0lSdk3Su7FulAiOkpRbf2R/d/8Vxt3I9UT/V+sUAJV7DeqPOqHZ3fYX+8/9NX8MCFE6GgCWurq6gAVaxd03nTLCgHLK79CCDqZIkeI25wWMbfNpjl73aZUBURAJzbE9CJPTnRyuqeP+l814Z/EY/EBEyqSxDZ5Q6EGIj3fpyqyuOufacsHs8ns7vvM9NI8/dReuo4v0fNeAWzxC6yXjlEpJT1tfcI70Rvz8KtYDEXGw4dwC+UkASJjYHTQmKIV1CT9E5J/gGPF3yBuweMxBGuaPWBjLtk19+lTpxB+0KPbKgfnkldht3erqP7ulEq6in6K14AsHxi4VAe0S0wTqAdLZkDLp+IZH8jb0n327SBaI0BJzSVk81y7aHX3ctaPU0WwCSAJMSY1MbSedFP0rlHwF2+LksoNsgEtJ73dCATIy+tPIadCabc4uwJi0YBaSWK6L2mvq8xbBHg660YpGUEQRIO4Oxop+iuPgKtcVZ0VlQZmZhlk6CHyy2XQkoN9s1WeHYxrqljbKQdA0yRuDqNO6VPgSRyq1bthRCgADYAAAeQp9NJibX4gDgPSBnC57FxCbpQghpVQgbORl0EkCD1qvb9JLxy5sI6E3FUyzQFYoM5bJAjOTH8u9aaupkgFePPpNhhOJ7LXu5bcT2rfECOpApL3HrgiMOxzYh7QgmCiAkXJjmREeO9H66gAK/GnCsewcxeKQP8ALADdqZGxB0HUgdYs8L4g11roa2UFtyqk5u+B+YSoHwJojXUAdXV1dQ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32" name="AutoShape 12" descr="data:image/jpeg;base64,/9j/4AAQSkZJRgABAQAAAQABAAD/2wCEAAkGBxQSEBUUEBQVFRQVFBUXFBYWFRQWFRQVFBYWFxgXFBQYHCggGBolGxQYITEhJSorLi4uGB81ODMsNygtLysBCgoKDg0OGxAQGywkHCQsLCwvLC0sLCwsLCwsLCwsLCwsLCwsLCwsLCwsLCwsLCwsLCwsLCwsLCwsLCwsLCwsLP/AABEIAQsAvQMBIgACEQEDEQH/xAAcAAABBQEBAQAAAAAAAAAAAAAFAQIDBAYABwj/xABEEAACAQIEAwQHBgQEBQQDAAABAhEAAwQSITEFQVETImGBBjJScZGhsRQVM0LB0SNicpIHU4Lwk7LS4/Eko+HiFoOi/8QAGQEAAwEBAQAAAAAAAAAAAAAAAAECAwQF/8QAIhEAAgICAwADAQEBAAAAAAAAAAECEQMhEjFREyJBMmEE/9oADAMBAAIRAxEAPwD13iXEWtuFUAjKDrPU/tVT77f2V+f713HvxR/SPqaGxTAJffb+yvz/AHpfvt/ZX5/vQ2K6KACX32/sr8/3rvvt/ZX5/vQ0CuigAl99v7K/P96777f2V+f70NisZxf00HbmzhobLoXENmaYKpygdfCgD0X77f2V+f71332/sr8/3ryrFek2KVdwO9q0AkeB6GtBwHjpuBRd1zGFYRE9DGmtK0OmbT77f2V+f71332/sr8/3obFdFMQS++39lfn+9d99v7K/P96GxSRQAT++39lfn+9d99v7K/P96GRXUAE/vt/ZX5/vXffb+yvz/ehldQAT+/H9lfn+9J9+P7K/P96xmOx2IAvkdkOzdBbRpzOrTEDnMaeM9KM2rm0giQM0DQE/73rJZE3RrlxPGk21sNffj+yvz/eu+/H9lfn+9Azj7W2ccuR57cqROI2js4Px6x061fKPpPxT8Yd+/X9lfn+9F+HYg3LYYwCZ220MVkrN1XEoZEkT4jetRwX8Ffe3/MaZDTWmD+Ofij+kfU0PojxsfxB/SPqaHxTASup0V0UCM56ZM/ZBUDwT3gmUlxB7gUN2hP8ASI1EkASCvCGJsWyzK/cWHVg63BAhwwUCD4DzNBvSjiV63iLNuy+QG1fZgcuVzkbJ3oJBXKzQYBMakBoM8DvO9hDcILiQ0a6g7FtmMQCRpMjkaYEPpFdK4W9k9YW+RggMQpOmo0Jg+FeaYfgpsNbIYDMJMCMo5BemnOtH6XWXFs3EOiPD/wBCM436azHOgeDxHakl4YCBHIgKNh0JmsXO0dcMNNWanh2GtsmysANdm9+1RfYLCMxtpkynvfw3QGOYkCY6ipOHYplCDswgZsoCsI2MSANDVq32xDC4QRuFCxppu09Z6VzJ0zqcVKNBrA4xbgIUglTDe+Af1HxqzFYL0CfM95hPrmJ67x5AgVvq64S5aOHNi4UJFJFOrqsxGxXRTq6gBsUkU6uoApPgyXzFpjNlGUSoIXQN5H3z4UrYOYOYyGmfDNMfDSfOrkUkUqQPZRTA7AtIET3FEwG+GpB8vGmnh+pysANYGRdNo18CCfPwohFJRSHyfpDh7ORY8SRAA0JmIH1rU8F/BX3t/wAxrORWj4N+Cvvb6mgRS4z+IP6R9TVCKIcY/EH9I+pqjTAbFdFOrqBEGKzBCbcZgRlkEjeDoNZylh51IECjQBQJOgAA8dK69ZV1KuoZTEggEGCCND0IB8qoY6/2jm0uoEdqfmE9/X4c6mUqVlwi5OkVUwvaI4OzO5E81ck6j3GsPe4T9lvdkDKkZrZJ1iTKn3aa+NbXjuPa3aItCXI7vQeJrx3H47ELiDculnOaMx10GkQNAB0HWueEXK2d0ssYUjd43FuL1oKo7oBgzrPORPKI86NrdbNmJKg+uPyaAmR0IiPdWT4ZxZL2l2Q6gaQcwHIwNxvB2+BoxiL5uAWVDCUZmOg7o0UEDqSf7DS4bor5UlYmBvlHgiCe8Y1DKIEkjbcb1reH40XFBB1+XnXmeOu3bbCROkR1SRofeQo86XhfH3RhoSCWnxymCQPf9a0eOtxOeOblqZ6t2ntCPmKeNdtqD8H4qLqjY0UNkEypg9R+vWpWZx1IqX/PGSuLJIrorrbcjuN/HxFOiuhO1aOOUXF0xldFCLuMBxq2jaU6mLuhYFbWeCRquj7HcHSeU1pE+1uRdlwoBt97ujLoCZiNSYjf3UxBGuAoZhcEq4u44uSzK2ZJPdnsojqO6fcTAGhqfi4/hMZgAEnYFh0k7aTypSdKy4R5SSLC3lMQwOYErqO8BEwOcSPjT6FYOww7IeroxJKg52KrJBB8I2+Iii1KErRWWCg6TEitDwb8Ffe31NZ+tDwf8Ee9vqaozKfFx/EH9I+pqlFX+Kjvj+kfU1TigQyK6KfFUeN4s2cPcdfWAAXwZ2CKfIsD5UWNKylxviuT+HaP8Q7n/LH/AFfT4VDgkFu38/EmguBtQddzMk7nXc+NFcRchR0kf7Ncrbmztilji2DsTfPaKW9W5Kj+VhqPJhPmB1qhiuB6k2yQS2YqYKsdARBByzG4jWr2LXNmXoquPeCasYS9IE10pUcbbewVh+GhF7RDpzS5BCxOZR7NWDhMwaVylwoABjKNY+A1/wDNXsRZ6bFkJHuYT8RT8YZOkAmRpykySPKlSux8nVAJ8CmaVUCe9oPyWhCT72M0Mu8LCKsD1V/TWtJhlzKz8mIVPBE0Hzk/CmY2zofdTEAODXWtnumd2IB6mdPj8q2GH40Ckg6jkdKguf4e4RsSmIIfugfw8xKEgaST3o8JrQfdFiZ7JJ/p0/t2rOWPkbQzcUQ8NxnamVGijU8iTy/WiMVyIAIUAAbACAPcBS1UI8VRnknzlZUD3O2IynsssT3fXBn2piCRt08agsqn2q5CsHCKzMdmzwsDwHZjbxqnbwg+82cXFJNnvW5lwYRQfVgLC9Z8pq9bB+0sWtKBEJcyHOTHel40G41InxmrMxcKqdtcCqcwhmJG5uSJEidkj41ZvDuk5c2XvAd3cbQW0B8SRVWyD27FrQAiEfIczdZcCAJB3I5bzTuK4fOnqZ8pDCApeQQQEJ2JIEnoDSl0XjVyViIyPeBAllthg2YRFzcQDqQADOsZx11txVQYWWCvmMAPmAgdoIVmDqQykg+qdCNtiKu0o2VlrVDIrQcI/BXz+poFR7hP4Q95+pqjMq8U9cf0j6mqdXuJjvj3D6mqkUCGUN9IcE16wVt6srK4WYDZTqpJ02JjxAorlpMtJq9DTp2Y9EOxt3FbxtuD9KbxbgeKvi2lthat5815mgswAlVCzIGYCRpI5itnFJFRHGkayzNqjBooTFtbUkqqFBJkwHYamlUZSVPI1WxZK8QcH2n+BYkfI0SxNkNDDf61ZkRnFgaHUVUxuOLAIgIdzlU9J3PuAq2ltRuKjw65nLcl0X3nc0AW1QKFUbKAB7gKhvrM1PNNtiXUdWX6igDWRSRTzSUxDYpIp9JFAAS3hbQxzNDdrkzSQpWTCmOYIUrr0YjqKvojC6xJlWHdWRCheZWJkzuCf1qBXX7WQESRb/Ejv5mOqSB7NtSQdoXrS2gn2lu+xcDVY7qiB+aP5xzjQcxQBaV++RmXYQumYRMk66jUe7zpMVdyIWALEeqo3ZjoFHiTVbDXbRxFwKxNyO8uwhTHnBb67yauXQY7uWf5piOe1JlRq9lXh95mNyQ0C44UsoXugiFj1pGu4q3FU8Jw9rZJU2wCxZoskEgmYzdpynTer1KN1svLx5fXobFHeFfhDz+poHFHeF/hDz+ppmZX4kO+PcP1qrFXOIet5D9aq0wGxXRTq6gQwg0wq3Jh/af+qpqSKAM9i/RcXL5vG4Q5iQEGXQAbTPLrUh4AYjtR/wAP/wC9HYoD6V+luG4egN9iXb1LSQbj+MbKv8xIFAxjejbEfjD/AIX/AHK616OlRHaj/hf9yvP8V/jNcViUwiG1+WbpFyP5iARPumtN6G/4nYbHN2dwfZr2mVXcFLhOkW7kDvTHdMEzpOtAB77hP+b/AO3/APelXgQBB7Q6EH1Ry86NRXRQIhAPMj4R+tOp5WkigBtdFLFJQANVL32okuOyymFmTELqVEQM2YAw2240FWFsJ2hMHOBObWDmzCJ2MAbcu7Q3D4e2+Pa8ty0zLba0bfdN1SjwzQRmUSCPEEGSIFXkvXftBDKRaghTEywCtJImAZcawO6BuYIA6zgra3WZVIYySZbKc51jlMjYdfGk4oxFpokbSwJGUSJbTXyHUcpp9rtO1bN+HAy+rvrJmJO3X376TvbBiRMGR7xsY6ik9oqLSkmwTw6w2cu1tEOYhsxzOoZEItq/QMZJPUADnRWKgv8AD7bmWUnUE95wCViCyggMRA3HIVZpRVF5ZqbsZRzhf4Q8/qaCxRvhn4Q8/qaozIcf6w9371VireO9by/eq1IBsV1OrqYgTx/jK4VFYqXZ2yoo0zGCdXIyrtz61ewl8XLaXFBAdQwkFTBE7ETQf0qtWLoW1dulCZLBGBuBArnN2RbaVIDZHMxEEAi/wFbf2dDZCBGEzbQW0YzBcICcsxMST11oAsY6/wBnauXCJyW3eOuRS0T5V8p8V4xcxN97985rlwySeXRVHJQIAHhX1XxPCG7Yu2gYNy1cQE8i6lf1r5c4HwNrl90ddbOjqTHeBykE+EE+MeNF0UlYR9HPR+7jEY21IVR6x/M3JUnn9K0eN/wpyWCy3i17KTEAIW6dY8a0HBb93DKxXDOiWwcoLQtzeIUudSeg3I0ojj+J4i44AwxJUuGVLvdQrBGZgVzFlIYaRDCsJTk3ro6444VvsIf4S8buYrhwF+TdsObLMxlnAAZGJ3nKwGvs1s4rDf4VYLshjgDI+2ERER/DRjpJ27TL/prd1sjjapjaSn0kUxDaSKdFdQAPt8QDX2sgTlEswIIGinUbj1wP9mKy4b/1eYXJaSWt9odLZtlRNsCM2bJqeQHXWRXufbCpQdkEDK2QT2nqk9pO+UARvEVBat2/tzEOe1ysGXLHdAWJMjTVYMGYGtAyxYwlxb7OWzI86Zj3doOWIJ7oG4gTvV+oLd9TeZADmCjMZWI1ju5pnXeOYncU3iWINu33YzsQluds7kKpb+UEyfAUm6HFOTpHYHDG2rAuzy7MMzZiobZQYGg+U1Yqjh8aS5BVmVrgCFVXupl9d5acrFWIMbEVfpRarRWRST+wlGeG/hjz+poPRjhv4Y8/qaogjxvreX71XirGN9byqCkAkUkU6koAC+kXCxeyM97sraZw2gk9qBb0cnuGGYA66lSII1ucKwr2rYS4UOUBUyKwhVVR3sxMsSCT741iTPj7Za2QqhicujNlBhgTLZWjQE7cuW9WDQAyvIuI8CbD8TxN3L3b7gqI3knY7Ed4V6/FBPSABmtgwchD+46wf/5I86jJ/JrhVyozeKRUCqq2leJiAp25EAxE9KnbEqWXMLRYgd095ivMyQCAD7xqaq3sPaxF6DGe0SAdmExmAYawYHwqhxTCLaxAZdf4bAyzMF6AZiSJ198DpXNo9C/023o5gTbS45EdtcDhYAyqttLYGn9BP+qi9RYJptqfCporrj0jzJ/0xsV1KRXVRAlJTqSgASmEvDFG4Wm0cwy5jABVYlSNDK8uvLWWWbqfbXXswGy6XArd5gq5gWGmgYCDzX3VdGMT7QbXe7QWwx0bJlJ012mm2zd+0NmH8LIoXbRu8STrz20nYTFAyvg8bnxN62EACBe9+ZmMknpHe301mreNsF1AWAQ9oyfZS6jsB7wn0qxDSZjLAy7zOsz4bfOqPGLhCBV/O2WZIIAVnMEa6hI3ETM6UpdFY03JUR2MJczsWYiBYCvIJuhC5fOsCJzkRy3G1X4oVavObq3O7Nw2rbKQ/dTI1zusYDbsZg9OVGIqYF5k7VjKMcO/DHn9TQmKLcP/AAx5/U1ZkR4z1vKoIqxi/W8qgpAJFdFLXUANio8RfW2pa4wVREkmAJMCn37qopZyFVRJJ5CvPfSPjRxDZR6g9ROZn8x6n6UAG+Iem1pGC20e7PP1BPTUT8qjuXneC0Zj3mPIToAB0ER5eNA8DwvIod9W3Ph7vKrF3iUqwQEkxrpoIMHU6+VYTfLSOrElj+0jOcQZRfcWywAaA0+t1IPTNNTLdBQhdcpGY7zP7QPia5rE6MIENruQRHxmRVXAW3GZRkIO+YspHugGflVfGT8xtsJxS4uHR7RnTKwIBGYQA3ntV3D+k2gL29CJ7ra7dDv8az3AMQLc2roIVj3TyPuNX8dw/IAyEsgCjbVQCSZ8DC/ClCdfVhlx39kbG1cDKGXUESP9inRWR4JxDsm19VoDeEbMPjrWurY5xIpKdXUxASzct/bWAtgPEM8jXRSBl6nONd9+mj7CqMZcIuKXKgFIbMFUA6GY0lTz3OxkkoySwkAgag8w22gjod5oTh+y+2PkW4LgkOY/hsAltiCCNNXUyNyN4OoMlw2GC4l2zgs4BKnQqokAJ1GgnePMVax6J2ZN1QyqCYK5uRHdHNiGIA5zFQ4e6nb3FUEHRm1TKzQBIAMloUTO0jrXcaQG1+Wc9vLPI51203y5tqmT0VjVySGA27l5Mrk9mGyqom3JWM2YCJCuwAnmdNNL8VnsArLdtM6+tAEkMRNsAsuVTm1KguGgZ2nrWiilB2jTPHi0hKKcP/DHn9TQyimA/DHn9asxGYr1vKoKsYoa+VQRSASupaCekfFuyHZJ+I67+wpkSI/MdY6QTypN0NK3SBfpZjxcYWUJORpaDoWiMvjEnzqhhMAF7zat16DnFJYtBasBLl49nZALHckwqDYsx/TmaxcnLSOmMFBWyhxLGZn7JdgMzeOsRVLADL3DyJXy3X5Gh+Bs3LOJS1iIF3JcS7BDDtJFyQw3BBke+jL2cw00b9tq1jGkc85OTshu2++AdAxgnyJ/Sh2MslWlflRi0wcaiCpgjoY/+ajvWJqiQdY4iDCNWm4LxgHuOZ1IBPOslxLARqu4p3ofYN/Fiw7Mo1uErGaEAMCRsTArOcFJGmPI4s22I4crd61APMcj4jpVzgmOKxZuCOSHl/Sf0+FCWuvh7vZXTruj8ri9R0PUcj5E3lxCvvvWSnKGmdLxQybRo66qXCsSXDK2pWNeoMxPjoavRXQnas5JRcXTAyYcjHs5uCTZEIC2YKG3KnuxPPeQdN6fauOcYwyDsxb9bKA0sfa3IPZn4LUFrshxBozm61uGnJkCgZgRrm2lZjeanSxf+2Fi38DKQFkQCQsHLJ6b6c+tUSdhcU5xV63lQIgTWTmOYEj8sHc89J561bxl8W0zsJylYAyzLMFEZiBPe61Ww9u6MS5Y/wAODlGeYBIg5Z5w3LSPGrONtlsoiVDq7f8A6yHUDxLhfIHwpPoqFclYK4XibVy+2W1bDRmRwq5gGkFSVzd6UaTI0jQ0boPw/PbvP2qXALhGUqgZNCxJfs5KNLbGRHM6wZqYdGmf+tdUJRPA+oPP60NongfUHn9aoxGYnfyqGp8Tv5VCRSGJWL9Jz/63Ub2kynqAWn4GflW1qtjsBbvAC6gaDI3BB8GGopSVoqEuLsw2HttdcW7WrH4KPaY8hWt4LwYYfOQ7O1wqSWygKFEBUAGizJ1k671ew2FS2uW2qoOigCff1PvqQqeR+QpRjQ5zcjyr017vEbjj8r2m+NpFPyq9buA6jnWm4l6H2r917tx7mZ4zQVC6KFECOgFMtehttRC3bmgjXIf0qzMzOIsycymGHzHQjnSLfJ3H1rWD0WX/ADX/ALU/amn0VX/Nf+1P2oAy15QRS+gOHjiV1o0+zsPjctR9DWn/APxNP8258E/arHCvR1MPcZ7btmdQpzBSIBnTTSgC7xXhiYi3kuDxVh6yN1U/7msZisHfwrRcU3LfK4ikqR/MBJQ+/wAia3gVva+QpwqZQUi4ZHEB+jodizkEIVAWRGYzJIB5Dr40bpTSRTiqVCnLk7A6YtTjDb7Fgwn+LCwf4YMyGkiCw1G8c6JCz/EL6aqq+PdLnf8A108TnO+XKI2iZafGYjw28adTJBWHsqMU5F2XK99CraJ+QK0wIzCd5j8tXcZeVEZnJCwZIDHKIMnujSOvKqmHCfaXy2wGA1cM3fJPTLEiOumw5xbx1tSh7U/wwCzgxlKrqc/8ukkc410kEfRUatWBeA3X7Rs+dzCoSLgKqULh2ZLjBhJIGinbnR8ih2HsBbhWxdUAjtGRk7Q5XJ7yPmBgmd83lRKphpF52nK0NiieC9Qef1odRHB+oPP61ZkNxG/lUVS4jfyqKpGJXUtdQAkUlZj034xesC0thihctnYWzcIAUlVC5SpBhtjm7oEd6RoOH3me0jOMrlRnGV0hx60K4nLMxPKKYE9dSxXlf+PHpQ+HsWsLYco9/M10qQD2K93L1GZif7DSA1eN/wAQMBbui2b2cyAzWwHtoSY7zztJglZjnFE8B6R4S9d7KzibL3R+RXUtp0HPyr5NaxcAUsrBWWVlSAyj2SRr7xWg4P6J4i6iXrN2zaMgorXXW5PIqVXT40NpFKLfR9TUlZ70S4ndOFRcdAvrKs6nMtwD1XzAbkaGY1B60ftXVYSpBHUEGhNPoTi12h1JS11MkSurq6gBIpKdSUACcJfvHFXFdYtAd06iYywQckMdW0zadN4fx5SbQBICNctK4IJzh7qJk9zZoJ6ac6lsWbgv3GYzbYKFUkSpTNMADYyOc7+U2NvKiZrglcyDbN3i6hYHXMRSl0XjdSTB6WLn2pz2iiLdr1bYErnvd05mPQ6jryorQ3h3EkuXDoFdllTnU57ak5TEyD32kRp1onSjX4Vlu6YlEMH6g8/rQ+KI4P1B5/WqMht/fyqKpb+/lUVIZ0V1dXUAZT094mtpLS9kl13fui6hZMoUlimkZ4EDfVl61oeHXA1lCEa2CohHKs6iNMzK7A6RrmNUPSXAWXtq162zntbCjI7KwN24LAaQfVXty8fyzuBSYvjdqyot2v4jKoUAHujKIGZ/LlJ91DaSBJt6J+KcVFplQLnuMJicoVRpmdoMCdhGsHpXnnpFbsi9cxt612t0BIJHaBVBCKllCcqiSNTzJJOtHcK+d2a4wZmJLn9AOQA0is36b9ot7DKABZvLcZtD3mtMmWfDvk+O/IVhycnS6OxY4wjb7BuJ4a+PZDiu6Ens0DTGcjc5RqQo+GnWo+JcJe1+EykLuhmSACNDt8uVFbdhbZt6xmcEyxIIBG4Om5FFr3C7bkkAaDQwcwidifGp50/8NfjtGE9G+J3GdraOxuWgxcAFYtSCLhy6EQyg+J6V6d6Mcc7QQ5AuDmNmH60P/wAOPRtLeIxOIIBZkFmCJ0LMzeRAQR/LR656G2c+a09y3zCiGA906x4a1bhe0Y/KlcZBy3igd9PpU9Z17NzDeuc9v2wIK/1ryHjr76IWL5iVOnTcU1Nx1IyeNPcQjSVBaxYOjd0/I+dWK1TT6MXFrsSupaSmIYLfeJ5kAH/TMf8AMap8Us9oFtmYLBnI0hbfe35EsFHmTyq/TXJAMCTBgTEnkJ5UmrRUXTszXA7IZgWDWyRmtkZhmCscyksIiCo5EgE6bDS1Vw+JY3CjZSQgZiswjEjuNO51JB00B0GlWqmCSReablK2JRDCeoPP61Qq/hPUHn9asyG39/Koqlv7+VV795UVncwqglj0A1NIaH1n+IelCKStgdo3tTFsee7+UDxoDxnjtzEyoBt2T+X8z+Nw9P5Rp1mq+GSKylk/EbxxelzG4i7iBF24wXMrZUhV7rBoIgyDEGZ0Okb1c4fwpro7vdXmxHyUc/pQ5luETbAMcjMN4aEVEvFcQe411oKgrlyoCo0IGQCIkaeI8YmEeTtlZJcFSRosZawWCXPiXVecuSSY6W1Go8jVbjQwfEMN21u9bbskZrbi4FCG4AALin1QxUCGAMgVkOKcOF4d6SSJBnWffWG4l6KsrC5Z9VpBHP2o8YK7VvSOfk7s3WEv5+y7No+B08J2P7VpHGVQWaffHygCvM+Am5aIDA5H1RulwTmTwJAzD/V0raj1CSxOWZk+rGp91ck406O/HltWaT0AxAfDMTAuG9dZlmSELHs/LIF85rR3bgQS5CjqxAEnbU141hluW8IGJZX7NtRIZQzMRtzCkeYqZXv3LVvtXaN1TMxVYIJgHqcwnoRXWlo4G7Z7DEjqPlWf4hhThjnT8EnvL/lE8x/J9Pdt5t2t9WIt3HQSfVZht1jny8qsn7U6Q+JvkGZHaOBBO0A6+dROq2XjTvR6LbvhhVnD4rLo2o+Y/cVg+D8Te1C3AYH5uVaazxFWGhBrDado6eKapmlBkSNq6qvCwcknYmV9x5+41brqi7VnHJU6ErqWkpkkOGtsoOYqSXdhlBUQzEiQSZaNzz6CpaWuoG3Y2r+E9QedUavYX1R5/WgQ2/v5VS4lgxetPbJIDiJG6mZB8YIBir17fyqOgaZ53i+GXrely2xj86Ash8ZAMedNsBfzsB4A6+cxFei0y7aVhDKGH8wB+tYvF4bLM/1GNTFgbERQfFXRnEfkcmPA93/lefKt3c4Dh23tKP6cy/JSBWc476JpbF3EWrjjKhPZGCoAENDb+rJ1nUDWNKcIcWLJk5oGqBmIofjbIVyrepc1/pcc/wBfjS4XFeo3iQf9+VEMXhw6RWpiZ8cMexmyDtLTwXQ6kwZDK24deR50d7dbvqLCEAsfaPJY5aanyHWqmAxJU9lc0b8h6+FX7KZLYB1bn4sdT5foKlxTdmkcjimkUb1jtboU+qoBbeN5XzJE+AXxq41sG4ANlFOw4yg+Jlm6n/xA8qfh10LHnVGYEvW8rtO0T8Wufoq/GrFm6TACknoASfgKP8H4CmIZ3ulsq9wBWyySASSY5CP7jWtwuFS0oW2oUAQI38zuT4molGy4SoxnDuBYlzqBaXq+/kg1+MVocJ6P20IZybjDm2iz4IP1JovXUKKQ3NsSupTSVZAlJTqSgQldS0lAHVewvqjz+tUavYX1R50ANvb1HUt1STTOzPSgBtJT+zPSu7M9KBjKZetB1ZW2ZSp9zCD9am7M9KTsz0oA8bS2UL223RyD7wYPzFGOHYjMIO4qXjfo/iTjbzW7Dm2zkhhlgyATGvWajHo/i1IZbDzzHd1HxpAJicKH0YSRtGh+NMweaNSSAdJ39xNGbPC8QRrZcHocv70r8Gv/AOU3y/emIHXToAKmUQI6Vat8Ev7m03y/enjg9/8Aym+X70AaDgdjJYTq0ufe2o+UDyq9UeAw7LaQEEEIoI6EATU/ZHpSGR11SdkelJ2R6UAMpKk7I9K7sj0pgR0lSdk3Su7FulAiOkpRbf2R/d/8Vxt3I9UT/V+sUAJV7DeqPOqHZ3fYX+8/9NX8MCFE6GgCWurq6gAVaxd03nTLCgHLK79CCDqZIkeI25wWMbfNpjl73aZUBURAJzbE9CJPTnRyuqeP+l814Z/EY/EBEyqSxDZ5Q6EGIj3fpyqyuOufacsHs8ns7vvM9NI8/dReuo4v0fNeAWzxC6yXjlEpJT1tfcI70Rvz8KtYDEXGw4dwC+UkASJjYHTQmKIV1CT9E5J/gGPF3yBuweMxBGuaPWBjLtk19+lTpxB+0KPbKgfnkldht3erqP7ulEq6in6K14AsHxi4VAe0S0wTqAdLZkDLp+IZH8jb0n327SBaI0BJzSVk81y7aHX3ctaPU0WwCSAJMSY1MbSedFP0rlHwF2+LksoNsgEtJ73dCATIy+tPIadCabc4uwJi0YBaSWK6L2mvq8xbBHg660YpGUEQRIO4Oxop+iuPgKtcVZ0VlQZmZhlk6CHyy2XQkoN9s1WeHYxrqljbKQdA0yRuDqNO6VPgSRyq1bthRCgADYAAAeQp9NJibX4gDgPSBnC57FxCbpQghpVQgbORl0EkCD1qvb9JLxy5sI6E3FUyzQFYoM5bJAjOTH8u9aaupkgFePPpNhhOJ7LXu5bcT2rfECOpApL3HrgiMOxzYh7QgmCiAkXJjmREeO9H66gAK/GnCsewcxeKQP8ALADdqZGxB0HUgdYs8L4g11roa2UFtyqk5u+B+YSoHwJojXUAdXV1dQ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34" name="AutoShape 14" descr="data:image/jpeg;base64,/9j/4AAQSkZJRgABAQAAAQABAAD/2wCEAAkGBxQSEBUUEBQVFRQVFBUXFBYWFRQWFRQVFBYWFxgXFBQYHCggGBolGxQYITEhJSorLi4uGB81ODMsNygtLysBCgoKDg0OGxAQGywkHCQsLCwvLC0sLCwsLCwsLCwsLCwsLCwsLCwsLCwsLCwsLCwsLCwsLCwsLCwsLCwsLCwsLP/AABEIAQsAvQMBIgACEQEDEQH/xAAcAAABBQEBAQAAAAAAAAAAAAAFAQIDBAYABwj/xABEEAACAQIEAwQHBgQEBQQDAAABAhEAAwQSITEFQVETImGBBjJScZGhsRQVM0LB0SNicpIHU4Lwk7LS4/Eko+HiFoOi/8QAGQEAAwEBAQAAAAAAAAAAAAAAAAECAwQF/8QAIhEAAgICAwADAQEBAAAAAAAAAAECEQMhEjFREyJBMmEE/9oADAMBAAIRAxEAPwD13iXEWtuFUAjKDrPU/tVT77f2V+f713HvxR/SPqaGxTAJffb+yvz/AHpfvt/ZX5/vQ2K6KACX32/sr8/3rvvt/ZX5/vQ0CuigAl99v7K/P96777f2V+f70NisZxf00HbmzhobLoXENmaYKpygdfCgD0X77f2V+f71332/sr8/3ryrFek2KVdwO9q0AkeB6GtBwHjpuBRd1zGFYRE9DGmtK0OmbT77f2V+f71332/sr8/3obFdFMQS++39lfn+9d99v7K/P96GxSRQAT++39lfn+9d99v7K/P96GRXUAE/vt/ZX5/vXffb+yvz/ehldQAT+/H9lfn+9J9+P7K/P96xmOx2IAvkdkOzdBbRpzOrTEDnMaeM9KM2rm0giQM0DQE/73rJZE3RrlxPGk21sNffj+yvz/eu+/H9lfn+9Azj7W2ccuR57cqROI2js4Px6x061fKPpPxT8Yd+/X9lfn+9F+HYg3LYYwCZ220MVkrN1XEoZEkT4jetRwX8Ffe3/MaZDTWmD+Ofij+kfU0PojxsfxB/SPqaHxTASup0V0UCM56ZM/ZBUDwT3gmUlxB7gUN2hP8ASI1EkASCvCGJsWyzK/cWHVg63BAhwwUCD4DzNBvSjiV63iLNuy+QG1fZgcuVzkbJ3oJBXKzQYBMakBoM8DvO9hDcILiQ0a6g7FtmMQCRpMjkaYEPpFdK4W9k9YW+RggMQpOmo0Jg+FeaYfgpsNbIYDMJMCMo5BemnOtH6XWXFs3EOiPD/wBCM436azHOgeDxHakl4YCBHIgKNh0JmsXO0dcMNNWanh2GtsmysANdm9+1RfYLCMxtpkynvfw3QGOYkCY6ipOHYplCDswgZsoCsI2MSANDVq32xDC4QRuFCxppu09Z6VzJ0zqcVKNBrA4xbgIUglTDe+Af1HxqzFYL0CfM95hPrmJ67x5AgVvq64S5aOHNi4UJFJFOrqsxGxXRTq6gBsUkU6uoApPgyXzFpjNlGUSoIXQN5H3z4UrYOYOYyGmfDNMfDSfOrkUkUqQPZRTA7AtIET3FEwG+GpB8vGmnh+pysANYGRdNo18CCfPwohFJRSHyfpDh7ORY8SRAA0JmIH1rU8F/BX3t/wAxrORWj4N+Cvvb6mgRS4z+IP6R9TVCKIcY/EH9I+pqjTAbFdFOrqBEGKzBCbcZgRlkEjeDoNZylh51IECjQBQJOgAA8dK69ZV1KuoZTEggEGCCND0IB8qoY6/2jm0uoEdqfmE9/X4c6mUqVlwi5OkVUwvaI4OzO5E81ck6j3GsPe4T9lvdkDKkZrZJ1iTKn3aa+NbXjuPa3aItCXI7vQeJrx3H47ELiDculnOaMx10GkQNAB0HWueEXK2d0ssYUjd43FuL1oKo7oBgzrPORPKI86NrdbNmJKg+uPyaAmR0IiPdWT4ZxZL2l2Q6gaQcwHIwNxvB2+BoxiL5uAWVDCUZmOg7o0UEDqSf7DS4bor5UlYmBvlHgiCe8Y1DKIEkjbcb1reH40XFBB1+XnXmeOu3bbCROkR1SRofeQo86XhfH3RhoSCWnxymCQPf9a0eOtxOeOblqZ6t2ntCPmKeNdtqD8H4qLqjY0UNkEypg9R+vWpWZx1IqX/PGSuLJIrorrbcjuN/HxFOiuhO1aOOUXF0xldFCLuMBxq2jaU6mLuhYFbWeCRquj7HcHSeU1pE+1uRdlwoBt97ujLoCZiNSYjf3UxBGuAoZhcEq4u44uSzK2ZJPdnsojqO6fcTAGhqfi4/hMZgAEnYFh0k7aTypSdKy4R5SSLC3lMQwOYErqO8BEwOcSPjT6FYOww7IeroxJKg52KrJBB8I2+Iii1KErRWWCg6TEitDwb8Ffe31NZ+tDwf8Ee9vqaozKfFx/EH9I+pqlFX+Kjvj+kfU1TigQyK6KfFUeN4s2cPcdfWAAXwZ2CKfIsD5UWNKylxviuT+HaP8Q7n/LH/AFfT4VDgkFu38/EmguBtQddzMk7nXc+NFcRchR0kf7Ncrbmztilji2DsTfPaKW9W5Kj+VhqPJhPmB1qhiuB6k2yQS2YqYKsdARBByzG4jWr2LXNmXoquPeCasYS9IE10pUcbbewVh+GhF7RDpzS5BCxOZR7NWDhMwaVylwoABjKNY+A1/wDNXsRZ6bFkJHuYT8RT8YZOkAmRpykySPKlSux8nVAJ8CmaVUCe9oPyWhCT72M0Mu8LCKsD1V/TWtJhlzKz8mIVPBE0Hzk/CmY2zofdTEAODXWtnumd2IB6mdPj8q2GH40Ckg6jkdKguf4e4RsSmIIfugfw8xKEgaST3o8JrQfdFiZ7JJ/p0/t2rOWPkbQzcUQ8NxnamVGijU8iTy/WiMVyIAIUAAbACAPcBS1UI8VRnknzlZUD3O2IynsssT3fXBn2piCRt08agsqn2q5CsHCKzMdmzwsDwHZjbxqnbwg+82cXFJNnvW5lwYRQfVgLC9Z8pq9bB+0sWtKBEJcyHOTHel40G41InxmrMxcKqdtcCqcwhmJG5uSJEidkj41ZvDuk5c2XvAd3cbQW0B8SRVWyD27FrQAiEfIczdZcCAJB3I5bzTuK4fOnqZ8pDCApeQQQEJ2JIEnoDSl0XjVyViIyPeBAllthg2YRFzcQDqQADOsZx11txVQYWWCvmMAPmAgdoIVmDqQykg+qdCNtiKu0o2VlrVDIrQcI/BXz+poFR7hP4Q95+pqjMq8U9cf0j6mqdXuJjvj3D6mqkUCGUN9IcE16wVt6srK4WYDZTqpJ02JjxAorlpMtJq9DTp2Y9EOxt3FbxtuD9KbxbgeKvi2lthat5815mgswAlVCzIGYCRpI5itnFJFRHGkayzNqjBooTFtbUkqqFBJkwHYamlUZSVPI1WxZK8QcH2n+BYkfI0SxNkNDDf61ZkRnFgaHUVUxuOLAIgIdzlU9J3PuAq2ltRuKjw65nLcl0X3nc0AW1QKFUbKAB7gKhvrM1PNNtiXUdWX6igDWRSRTzSUxDYpIp9JFAAS3hbQxzNDdrkzSQpWTCmOYIUrr0YjqKvojC6xJlWHdWRCheZWJkzuCf1qBXX7WQESRb/Ejv5mOqSB7NtSQdoXrS2gn2lu+xcDVY7qiB+aP5xzjQcxQBaV++RmXYQumYRMk66jUe7zpMVdyIWALEeqo3ZjoFHiTVbDXbRxFwKxNyO8uwhTHnBb67yauXQY7uWf5piOe1JlRq9lXh95mNyQ0C44UsoXugiFj1pGu4q3FU8Jw9rZJU2wCxZoskEgmYzdpynTer1KN1svLx5fXobFHeFfhDz+poHFHeF/hDz+ppmZX4kO+PcP1qrFXOIet5D9aq0wGxXRTq6gQwg0wq3Jh/af+qpqSKAM9i/RcXL5vG4Q5iQEGXQAbTPLrUh4AYjtR/wAP/wC9HYoD6V+luG4egN9iXb1LSQbj+MbKv8xIFAxjejbEfjD/AIX/AHK616OlRHaj/hf9yvP8V/jNcViUwiG1+WbpFyP5iARPumtN6G/4nYbHN2dwfZr2mVXcFLhOkW7kDvTHdMEzpOtAB77hP+b/AO3/APelXgQBB7Q6EH1Ry86NRXRQIhAPMj4R+tOp5WkigBtdFLFJQANVL32okuOyymFmTELqVEQM2YAw2240FWFsJ2hMHOBObWDmzCJ2MAbcu7Q3D4e2+Pa8ty0zLba0bfdN1SjwzQRmUSCPEEGSIFXkvXftBDKRaghTEywCtJImAZcawO6BuYIA6zgra3WZVIYySZbKc51jlMjYdfGk4oxFpokbSwJGUSJbTXyHUcpp9rtO1bN+HAy+rvrJmJO3X376TvbBiRMGR7xsY6ik9oqLSkmwTw6w2cu1tEOYhsxzOoZEItq/QMZJPUADnRWKgv8AD7bmWUnUE95wCViCyggMRA3HIVZpRVF5ZqbsZRzhf4Q8/qaCxRvhn4Q8/qaozIcf6w9371VireO9by/eq1IBsV1OrqYgTx/jK4VFYqXZ2yoo0zGCdXIyrtz61ewl8XLaXFBAdQwkFTBE7ETQf0qtWLoW1dulCZLBGBuBArnN2RbaVIDZHMxEEAi/wFbf2dDZCBGEzbQW0YzBcICcsxMST11oAsY6/wBnauXCJyW3eOuRS0T5V8p8V4xcxN97985rlwySeXRVHJQIAHhX1XxPCG7Yu2gYNy1cQE8i6lf1r5c4HwNrl90ddbOjqTHeBykE+EE+MeNF0UlYR9HPR+7jEY21IVR6x/M3JUnn9K0eN/wpyWCy3i17KTEAIW6dY8a0HBb93DKxXDOiWwcoLQtzeIUudSeg3I0ojj+J4i44AwxJUuGVLvdQrBGZgVzFlIYaRDCsJTk3ro6444VvsIf4S8buYrhwF+TdsObLMxlnAAZGJ3nKwGvs1s4rDf4VYLshjgDI+2ERER/DRjpJ27TL/prd1sjjapjaSn0kUxDaSKdFdQAPt8QDX2sgTlEswIIGinUbj1wP9mKy4b/1eYXJaSWt9odLZtlRNsCM2bJqeQHXWRXufbCpQdkEDK2QT2nqk9pO+UARvEVBat2/tzEOe1ysGXLHdAWJMjTVYMGYGtAyxYwlxb7OWzI86Zj3doOWIJ7oG4gTvV+oLd9TeZADmCjMZWI1ju5pnXeOYncU3iWINu33YzsQluds7kKpb+UEyfAUm6HFOTpHYHDG2rAuzy7MMzZiobZQYGg+U1Yqjh8aS5BVmVrgCFVXupl9d5acrFWIMbEVfpRarRWRST+wlGeG/hjz+poPRjhv4Y8/qaogjxvreX71XirGN9byqCkAkUkU6koAC+kXCxeyM97sraZw2gk9qBb0cnuGGYA66lSII1ucKwr2rYS4UOUBUyKwhVVR3sxMsSCT741iTPj7Za2QqhicujNlBhgTLZWjQE7cuW9WDQAyvIuI8CbD8TxN3L3b7gqI3knY7Ed4V6/FBPSABmtgwchD+46wf/5I86jJ/JrhVyozeKRUCqq2leJiAp25EAxE9KnbEqWXMLRYgd095ivMyQCAD7xqaq3sPaxF6DGe0SAdmExmAYawYHwqhxTCLaxAZdf4bAyzMF6AZiSJ198DpXNo9C/023o5gTbS45EdtcDhYAyqttLYGn9BP+qi9RYJptqfCporrj0jzJ/0xsV1KRXVRAlJTqSgASmEvDFG4Wm0cwy5jABVYlSNDK8uvLWWWbqfbXXswGy6XArd5gq5gWGmgYCDzX3VdGMT7QbXe7QWwx0bJlJ012mm2zd+0NmH8LIoXbRu8STrz20nYTFAyvg8bnxN62EACBe9+ZmMknpHe301mreNsF1AWAQ9oyfZS6jsB7wn0qxDSZjLAy7zOsz4bfOqPGLhCBV/O2WZIIAVnMEa6hI3ETM6UpdFY03JUR2MJczsWYiBYCvIJuhC5fOsCJzkRy3G1X4oVavObq3O7Nw2rbKQ/dTI1zusYDbsZg9OVGIqYF5k7VjKMcO/DHn9TQmKLcP/AAx5/U1ZkR4z1vKoIqxi/W8qgpAJFdFLXUANio8RfW2pa4wVREkmAJMCn37qopZyFVRJJ5CvPfSPjRxDZR6g9ROZn8x6n6UAG+Iem1pGC20e7PP1BPTUT8qjuXneC0Zj3mPIToAB0ER5eNA8DwvIod9W3Ph7vKrF3iUqwQEkxrpoIMHU6+VYTfLSOrElj+0jOcQZRfcWywAaA0+t1IPTNNTLdBQhdcpGY7zP7QPia5rE6MIENruQRHxmRVXAW3GZRkIO+YspHugGflVfGT8xtsJxS4uHR7RnTKwIBGYQA3ntV3D+k2gL29CJ7ra7dDv8az3AMQLc2roIVj3TyPuNX8dw/IAyEsgCjbVQCSZ8DC/ClCdfVhlx39kbG1cDKGXUESP9inRWR4JxDsm19VoDeEbMPjrWurY5xIpKdXUxASzct/bWAtgPEM8jXRSBl6nONd9+mj7CqMZcIuKXKgFIbMFUA6GY0lTz3OxkkoySwkAgag8w22gjod5oTh+y+2PkW4LgkOY/hsAltiCCNNXUyNyN4OoMlw2GC4l2zgs4BKnQqokAJ1GgnePMVax6J2ZN1QyqCYK5uRHdHNiGIA5zFQ4e6nb3FUEHRm1TKzQBIAMloUTO0jrXcaQG1+Wc9vLPI51203y5tqmT0VjVySGA27l5Mrk9mGyqom3JWM2YCJCuwAnmdNNL8VnsArLdtM6+tAEkMRNsAsuVTm1KguGgZ2nrWiilB2jTPHi0hKKcP/DHn9TQyimA/DHn9asxGYr1vKoKsYoa+VQRSASupaCekfFuyHZJ+I67+wpkSI/MdY6QTypN0NK3SBfpZjxcYWUJORpaDoWiMvjEnzqhhMAF7zat16DnFJYtBasBLl49nZALHckwqDYsx/TmaxcnLSOmMFBWyhxLGZn7JdgMzeOsRVLADL3DyJXy3X5Gh+Bs3LOJS1iIF3JcS7BDDtJFyQw3BBke+jL2cw00b9tq1jGkc85OTshu2++AdAxgnyJ/Sh2MslWlflRi0wcaiCpgjoY/+ajvWJqiQdY4iDCNWm4LxgHuOZ1IBPOslxLARqu4p3ofYN/Fiw7Mo1uErGaEAMCRsTArOcFJGmPI4s22I4crd61APMcj4jpVzgmOKxZuCOSHl/Sf0+FCWuvh7vZXTruj8ri9R0PUcj5E3lxCvvvWSnKGmdLxQybRo66qXCsSXDK2pWNeoMxPjoavRXQnas5JRcXTAyYcjHs5uCTZEIC2YKG3KnuxPPeQdN6fauOcYwyDsxb9bKA0sfa3IPZn4LUFrshxBozm61uGnJkCgZgRrm2lZjeanSxf+2Fi38DKQFkQCQsHLJ6b6c+tUSdhcU5xV63lQIgTWTmOYEj8sHc89J561bxl8W0zsJylYAyzLMFEZiBPe61Ww9u6MS5Y/wAODlGeYBIg5Z5w3LSPGrONtlsoiVDq7f8A6yHUDxLhfIHwpPoqFclYK4XibVy+2W1bDRmRwq5gGkFSVzd6UaTI0jQ0boPw/PbvP2qXALhGUqgZNCxJfs5KNLbGRHM6wZqYdGmf+tdUJRPA+oPP60NongfUHn9aoxGYnfyqGp8Tv5VCRSGJWL9Jz/63Ub2kynqAWn4GflW1qtjsBbvAC6gaDI3BB8GGopSVoqEuLsw2HttdcW7WrH4KPaY8hWt4LwYYfOQ7O1wqSWygKFEBUAGizJ1k671ew2FS2uW2qoOigCff1PvqQqeR+QpRjQ5zcjyr017vEbjj8r2m+NpFPyq9buA6jnWm4l6H2r917tx7mZ4zQVC6KFECOgFMtehttRC3bmgjXIf0qzMzOIsycymGHzHQjnSLfJ3H1rWD0WX/ADX/ALU/amn0VX/Nf+1P2oAy15QRS+gOHjiV1o0+zsPjctR9DWn/APxNP8258E/arHCvR1MPcZ7btmdQpzBSIBnTTSgC7xXhiYi3kuDxVh6yN1U/7msZisHfwrRcU3LfK4ikqR/MBJQ+/wAia3gVva+QpwqZQUi4ZHEB+jodizkEIVAWRGYzJIB5Dr40bpTSRTiqVCnLk7A6YtTjDb7Fgwn+LCwf4YMyGkiCw1G8c6JCz/EL6aqq+PdLnf8A108TnO+XKI2iZafGYjw28adTJBWHsqMU5F2XK99CraJ+QK0wIzCd5j8tXcZeVEZnJCwZIDHKIMnujSOvKqmHCfaXy2wGA1cM3fJPTLEiOumw5xbx1tSh7U/wwCzgxlKrqc/8ukkc410kEfRUatWBeA3X7Rs+dzCoSLgKqULh2ZLjBhJIGinbnR8ih2HsBbhWxdUAjtGRk7Q5XJ7yPmBgmd83lRKphpF52nK0NiieC9Qef1odRHB+oPP61ZkNxG/lUVS4jfyqKpGJXUtdQAkUlZj034xesC0thihctnYWzcIAUlVC5SpBhtjm7oEd6RoOH3me0jOMrlRnGV0hx60K4nLMxPKKYE9dSxXlf+PHpQ+HsWsLYco9/M10qQD2K93L1GZif7DSA1eN/wAQMBbui2b2cyAzWwHtoSY7zztJglZjnFE8B6R4S9d7KzibL3R+RXUtp0HPyr5NaxcAUsrBWWVlSAyj2SRr7xWg4P6J4i6iXrN2zaMgorXXW5PIqVXT40NpFKLfR9TUlZ70S4ndOFRcdAvrKs6nMtwD1XzAbkaGY1B60ftXVYSpBHUEGhNPoTi12h1JS11MkSurq6gBIpKdSUACcJfvHFXFdYtAd06iYywQckMdW0zadN4fx5SbQBICNctK4IJzh7qJk9zZoJ6ac6lsWbgv3GYzbYKFUkSpTNMADYyOc7+U2NvKiZrglcyDbN3i6hYHXMRSl0XjdSTB6WLn2pz2iiLdr1bYErnvd05mPQ6jryorQ3h3EkuXDoFdllTnU57ak5TEyD32kRp1onSjX4Vlu6YlEMH6g8/rQ+KI4P1B5/WqMht/fyqKpb+/lUVIZ0V1dXUAZT094mtpLS9kl13fui6hZMoUlimkZ4EDfVl61oeHXA1lCEa2CohHKs6iNMzK7A6RrmNUPSXAWXtq162zntbCjI7KwN24LAaQfVXty8fyzuBSYvjdqyot2v4jKoUAHujKIGZ/LlJ91DaSBJt6J+KcVFplQLnuMJicoVRpmdoMCdhGsHpXnnpFbsi9cxt612t0BIJHaBVBCKllCcqiSNTzJJOtHcK+d2a4wZmJLn9AOQA0is36b9ot7DKABZvLcZtD3mtMmWfDvk+O/IVhycnS6OxY4wjb7BuJ4a+PZDiu6Ens0DTGcjc5RqQo+GnWo+JcJe1+EykLuhmSACNDt8uVFbdhbZt6xmcEyxIIBG4Om5FFr3C7bkkAaDQwcwidifGp50/8NfjtGE9G+J3GdraOxuWgxcAFYtSCLhy6EQyg+J6V6d6Mcc7QQ5AuDmNmH60P/wAOPRtLeIxOIIBZkFmCJ0LMzeRAQR/LR656G2c+a09y3zCiGA906x4a1bhe0Y/KlcZBy3igd9PpU9Z17NzDeuc9v2wIK/1ryHjr76IWL5iVOnTcU1Nx1IyeNPcQjSVBaxYOjd0/I+dWK1TT6MXFrsSupaSmIYLfeJ5kAH/TMf8AMap8Us9oFtmYLBnI0hbfe35EsFHmTyq/TXJAMCTBgTEnkJ5UmrRUXTszXA7IZgWDWyRmtkZhmCscyksIiCo5EgE6bDS1Vw+JY3CjZSQgZiswjEjuNO51JB00B0GlWqmCSReablK2JRDCeoPP61Qq/hPUHn9asyG39/Koqlv7+VV795UVncwqglj0A1NIaH1n+IelCKStgdo3tTFsee7+UDxoDxnjtzEyoBt2T+X8z+Nw9P5Rp1mq+GSKylk/EbxxelzG4i7iBF24wXMrZUhV7rBoIgyDEGZ0Okb1c4fwpro7vdXmxHyUc/pQ5luETbAMcjMN4aEVEvFcQe411oKgrlyoCo0IGQCIkaeI8YmEeTtlZJcFSRosZawWCXPiXVecuSSY6W1Go8jVbjQwfEMN21u9bbskZrbi4FCG4AALin1QxUCGAMgVkOKcOF4d6SSJBnWffWG4l6KsrC5Z9VpBHP2o8YK7VvSOfk7s3WEv5+y7No+B08J2P7VpHGVQWaffHygCvM+Am5aIDA5H1RulwTmTwJAzD/V0raj1CSxOWZk+rGp91ck406O/HltWaT0AxAfDMTAuG9dZlmSELHs/LIF85rR3bgQS5CjqxAEnbU141hluW8IGJZX7NtRIZQzMRtzCkeYqZXv3LVvtXaN1TMxVYIJgHqcwnoRXWlo4G7Z7DEjqPlWf4hhThjnT8EnvL/lE8x/J9Pdt5t2t9WIt3HQSfVZht1jny8qsn7U6Q+JvkGZHaOBBO0A6+dROq2XjTvR6LbvhhVnD4rLo2o+Y/cVg+D8Te1C3AYH5uVaazxFWGhBrDado6eKapmlBkSNq6qvCwcknYmV9x5+41brqi7VnHJU6ErqWkpkkOGtsoOYqSXdhlBUQzEiQSZaNzz6CpaWuoG3Y2r+E9QedUavYX1R5/WgQ2/v5VS4lgxetPbJIDiJG6mZB8YIBir17fyqOgaZ53i+GXrely2xj86Ash8ZAMedNsBfzsB4A6+cxFei0y7aVhDKGH8wB+tYvF4bLM/1GNTFgbERQfFXRnEfkcmPA93/lefKt3c4Dh23tKP6cy/JSBWc476JpbF3EWrjjKhPZGCoAENDb+rJ1nUDWNKcIcWLJk5oGqBmIofjbIVyrepc1/pcc/wBfjS4XFeo3iQf9+VEMXhw6RWpiZ8cMexmyDtLTwXQ6kwZDK24deR50d7dbvqLCEAsfaPJY5aanyHWqmAxJU9lc0b8h6+FX7KZLYB1bn4sdT5foKlxTdmkcjimkUb1jtboU+qoBbeN5XzJE+AXxq41sG4ANlFOw4yg+Jlm6n/xA8qfh10LHnVGYEvW8rtO0T8Wufoq/GrFm6TACknoASfgKP8H4CmIZ3ulsq9wBWyySASSY5CP7jWtwuFS0oW2oUAQI38zuT4molGy4SoxnDuBYlzqBaXq+/kg1+MVocJ6P20IZybjDm2iz4IP1JovXUKKQ3NsSupTSVZAlJTqSgQldS0lAHVewvqjz+tUavYX1R50ANvb1HUt1STTOzPSgBtJT+zPSu7M9KBjKZetB1ZW2ZSp9zCD9am7M9KTsz0oA8bS2UL223RyD7wYPzFGOHYjMIO4qXjfo/iTjbzW7Dm2zkhhlgyATGvWajHo/i1IZbDzzHd1HxpAJicKH0YSRtGh+NMweaNSSAdJ39xNGbPC8QRrZcHocv70r8Gv/AOU3y/emIHXToAKmUQI6Vat8Ev7m03y/enjg9/8Aym+X70AaDgdjJYTq0ufe2o+UDyq9UeAw7LaQEEEIoI6EATU/ZHpSGR11SdkelJ2R6UAMpKk7I9K7sj0pgR0lSdk3Su7FulAiOkpRbf2R/d/8Vxt3I9UT/V+sUAJV7DeqPOqHZ3fYX+8/9NX8MCFE6GgCWurq6gAVaxd03nTLCgHLK79CCDqZIkeI25wWMbfNpjl73aZUBURAJzbE9CJPTnRyuqeP+l814Z/EY/EBEyqSxDZ5Q6EGIj3fpyqyuOufacsHs8ns7vvM9NI8/dReuo4v0fNeAWzxC6yXjlEpJT1tfcI70Rvz8KtYDEXGw4dwC+UkASJjYHTQmKIV1CT9E5J/gGPF3yBuweMxBGuaPWBjLtk19+lTpxB+0KPbKgfnkldht3erqP7ulEq6in6K14AsHxi4VAe0S0wTqAdLZkDLp+IZH8jb0n327SBaI0BJzSVk81y7aHX3ctaPU0WwCSAJMSY1MbSedFP0rlHwF2+LksoNsgEtJ73dCATIy+tPIadCabc4uwJi0YBaSWK6L2mvq8xbBHg660YpGUEQRIO4Oxop+iuPgKtcVZ0VlQZmZhlk6CHyy2XQkoN9s1WeHYxrqljbKQdA0yRuDqNO6VPgSRyq1bthRCgADYAAAeQp9NJibX4gDgPSBnC57FxCbpQghpVQgbORl0EkCD1qvb9JLxy5sI6E3FUyzQFYoM5bJAjOTH8u9aaupkgFePPpNhhOJ7LXu5bcT2rfECOpApL3HrgiMOxzYh7QgmCiAkXJjmREeO9H66gAK/GnCsewcxeKQP8ALADdqZGxB0HUgdYs8L4g11roa2UFtyqk5u+B+YSoHwJojXUAdXV1dQB//9k="/>
          <p:cNvSpPr>
            <a:spLocks noChangeAspect="1" noChangeArrowheads="1"/>
          </p:cNvSpPr>
          <p:nvPr/>
        </p:nvSpPr>
        <p:spPr bwMode="auto">
          <a:xfrm>
            <a:off x="155575" y="-1790700"/>
            <a:ext cx="263842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4" descr="https://encrypted-tbn0.gstatic.com/images?q=tbn:ANd9GcRNpkkfQwavgH11SSDgy4Jn6bpgo4EP5jLp8g0A-ia66ddBM_ha"/>
          <p:cNvPicPr>
            <a:picLocks noChangeAspect="1" noChangeArrowheads="1"/>
          </p:cNvPicPr>
          <p:nvPr/>
        </p:nvPicPr>
        <p:blipFill>
          <a:blip r:embed="rId2" cstate="print"/>
          <a:srcRect/>
          <a:stretch>
            <a:fillRect/>
          </a:stretch>
        </p:blipFill>
        <p:spPr bwMode="auto">
          <a:xfrm>
            <a:off x="7467600" y="5771744"/>
            <a:ext cx="1430972" cy="804287"/>
          </a:xfrm>
          <a:prstGeom prst="rect">
            <a:avLst/>
          </a:prstGeom>
          <a:noFill/>
        </p:spPr>
      </p:pic>
      <p:pic>
        <p:nvPicPr>
          <p:cNvPr id="12" name="Picture 10" descr="http://resource.onlyou.com/onlyou_upload/policy/2c94818b4584fb860145926574df0105.jpg"/>
          <p:cNvPicPr>
            <a:picLocks noChangeAspect="1" noChangeArrowheads="1"/>
          </p:cNvPicPr>
          <p:nvPr/>
        </p:nvPicPr>
        <p:blipFill>
          <a:blip r:embed="rId3" cstate="print"/>
          <a:srcRect/>
          <a:stretch>
            <a:fillRect/>
          </a:stretch>
        </p:blipFill>
        <p:spPr bwMode="auto">
          <a:xfrm>
            <a:off x="1041400" y="5562600"/>
            <a:ext cx="1752600" cy="1177120"/>
          </a:xfrm>
          <a:prstGeom prst="rect">
            <a:avLst/>
          </a:prstGeom>
          <a:noFill/>
        </p:spPr>
      </p:pic>
    </p:spTree>
    <p:extLst>
      <p:ext uri="{BB962C8B-B14F-4D97-AF65-F5344CB8AC3E}">
        <p14:creationId xmlns:p14="http://schemas.microsoft.com/office/powerpoint/2010/main" val="2670199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zh-TW" altLang="en-US" sz="4000" b="1" dirty="0" smtClean="0">
                <a:effectLst/>
                <a:latin typeface="MingLiU" panose="02020509000000000000" pitchFamily="49" charset="-120"/>
                <a:ea typeface="MingLiU" panose="02020509000000000000" pitchFamily="49" charset="-120"/>
              </a:rPr>
              <a:t>使用人</a:t>
            </a:r>
            <a:r>
              <a:rPr lang="zh-TW" altLang="en-US" sz="4000" b="1" dirty="0">
                <a:effectLst/>
                <a:latin typeface="MingLiU" panose="02020509000000000000" pitchFamily="49" charset="-120"/>
                <a:ea typeface="MingLiU" panose="02020509000000000000" pitchFamily="49" charset="-120"/>
              </a:rPr>
              <a:t>工呼吸</a:t>
            </a:r>
            <a:r>
              <a:rPr lang="zh-TW" altLang="en-US" sz="4000" b="1" dirty="0" smtClean="0">
                <a:effectLst/>
                <a:latin typeface="MingLiU" panose="02020509000000000000" pitchFamily="49" charset="-120"/>
                <a:ea typeface="MingLiU" panose="02020509000000000000" pitchFamily="49" charset="-120"/>
              </a:rPr>
              <a:t>器的合併症</a:t>
            </a:r>
            <a:endParaRPr lang="en-US" sz="4000" b="1" dirty="0"/>
          </a:p>
        </p:txBody>
      </p:sp>
      <p:sp>
        <p:nvSpPr>
          <p:cNvPr id="3" name="Content Placeholder 2"/>
          <p:cNvSpPr>
            <a:spLocks noGrp="1"/>
          </p:cNvSpPr>
          <p:nvPr>
            <p:ph idx="1"/>
          </p:nvPr>
        </p:nvSpPr>
        <p:spPr>
          <a:xfrm>
            <a:off x="1435608" y="1600200"/>
            <a:ext cx="7174992" cy="4678362"/>
          </a:xfrm>
        </p:spPr>
        <p:txBody>
          <a:bodyPr/>
          <a:lstStyle/>
          <a:p>
            <a:r>
              <a:rPr lang="zh-TW" altLang="en-US" sz="2400" dirty="0" smtClean="0">
                <a:latin typeface="KaiTi" panose="02010609060101010101" pitchFamily="49" charset="-122"/>
                <a:ea typeface="KaiTi" panose="02010609060101010101" pitchFamily="49" charset="-122"/>
              </a:rPr>
              <a:t>氣管插管造成對聲帶的傷害，說話可能有困難</a:t>
            </a:r>
            <a:endParaRPr lang="en-US" altLang="zh-TW" sz="2400" dirty="0" smtClean="0">
              <a:latin typeface="KaiTi" panose="02010609060101010101" pitchFamily="49" charset="-122"/>
              <a:ea typeface="KaiTi" panose="02010609060101010101" pitchFamily="49" charset="-122"/>
            </a:endParaRPr>
          </a:p>
          <a:p>
            <a:r>
              <a:rPr lang="zh-TW" altLang="en-US" sz="2400" dirty="0" smtClean="0">
                <a:latin typeface="KaiTi" panose="02010609060101010101" pitchFamily="49" charset="-122"/>
                <a:ea typeface="KaiTi" panose="02010609060101010101" pitchFamily="49" charset="-122"/>
              </a:rPr>
              <a:t>氣</a:t>
            </a:r>
            <a:r>
              <a:rPr lang="zh-TW" altLang="en-US" sz="2400" dirty="0">
                <a:latin typeface="KaiTi" panose="02010609060101010101" pitchFamily="49" charset="-122"/>
                <a:ea typeface="KaiTi" panose="02010609060101010101" pitchFamily="49" charset="-122"/>
              </a:rPr>
              <a:t>管</a:t>
            </a:r>
            <a:r>
              <a:rPr lang="zh-TW" altLang="en-US" sz="2400" dirty="0" smtClean="0">
                <a:latin typeface="KaiTi" panose="02010609060101010101" pitchFamily="49" charset="-122"/>
                <a:ea typeface="KaiTi" panose="02010609060101010101" pitchFamily="49" charset="-122"/>
              </a:rPr>
              <a:t>插管傷到喉嚨，吞嚥可能困難</a:t>
            </a:r>
            <a:endParaRPr lang="en-US" altLang="zh-TW" sz="2400" dirty="0" smtClean="0">
              <a:latin typeface="KaiTi" panose="02010609060101010101" pitchFamily="49" charset="-122"/>
              <a:ea typeface="KaiTi" panose="02010609060101010101" pitchFamily="49" charset="-122"/>
            </a:endParaRPr>
          </a:p>
          <a:p>
            <a:r>
              <a:rPr lang="zh-TW" altLang="en-US" sz="2400" dirty="0">
                <a:latin typeface="KaiTi" panose="02010609060101010101" pitchFamily="49" charset="-122"/>
                <a:ea typeface="KaiTi" panose="02010609060101010101" pitchFamily="49" charset="-122"/>
              </a:rPr>
              <a:t>容易感染難以治癒的肺部感染</a:t>
            </a:r>
            <a:endParaRPr lang="en-US" altLang="zh-TW" sz="2400" dirty="0">
              <a:latin typeface="KaiTi" panose="02010609060101010101" pitchFamily="49" charset="-122"/>
              <a:ea typeface="KaiTi" panose="02010609060101010101" pitchFamily="49" charset="-122"/>
            </a:endParaRPr>
          </a:p>
          <a:p>
            <a:r>
              <a:rPr lang="zh-TW" altLang="en-US" sz="2400" dirty="0">
                <a:latin typeface="KaiTi" panose="02010609060101010101" pitchFamily="49" charset="-122"/>
                <a:ea typeface="KaiTi" panose="02010609060101010101" pitchFamily="49" charset="-122"/>
              </a:rPr>
              <a:t>呼吸器對肺部造成的傷</a:t>
            </a:r>
            <a:r>
              <a:rPr lang="zh-TW" altLang="en-US" sz="2400" dirty="0" smtClean="0">
                <a:latin typeface="KaiTi" panose="02010609060101010101" pitchFamily="49" charset="-122"/>
                <a:ea typeface="KaiTi" panose="02010609060101010101" pitchFamily="49" charset="-122"/>
              </a:rPr>
              <a:t>害。</a:t>
            </a:r>
            <a:endParaRPr lang="en-US" altLang="zh-TW" sz="2400" dirty="0" smtClean="0">
              <a:latin typeface="KaiTi" panose="02010609060101010101" pitchFamily="49" charset="-122"/>
              <a:ea typeface="KaiTi" panose="02010609060101010101" pitchFamily="49" charset="-122"/>
            </a:endParaRPr>
          </a:p>
          <a:p>
            <a:r>
              <a:rPr lang="zh-TW" altLang="en-US" sz="2400" dirty="0" smtClean="0">
                <a:latin typeface="KaiTi" panose="02010609060101010101" pitchFamily="49" charset="-122"/>
                <a:ea typeface="KaiTi" panose="02010609060101010101" pitchFamily="49" charset="-122"/>
              </a:rPr>
              <a:t>在生命末期的病人，因為肺部本身的病情惡化或器官衰竭關閉，幫助的效果不大。</a:t>
            </a:r>
            <a:endParaRPr lang="en-US" altLang="zh-TW" sz="2400" dirty="0">
              <a:latin typeface="KaiTi" panose="02010609060101010101" pitchFamily="49" charset="-122"/>
              <a:ea typeface="KaiTi" panose="02010609060101010101" pitchFamily="49" charset="-122"/>
            </a:endParaRPr>
          </a:p>
          <a:p>
            <a:endParaRPr lang="en-US" altLang="zh-TW" sz="2400" dirty="0">
              <a:latin typeface="KaiTi" panose="02010609060101010101" pitchFamily="49" charset="-122"/>
              <a:ea typeface="KaiTi" panose="02010609060101010101" pitchFamily="49" charset="-122"/>
            </a:endParaRPr>
          </a:p>
          <a:p>
            <a:endParaRPr lang="en-US" dirty="0"/>
          </a:p>
        </p:txBody>
      </p:sp>
    </p:spTree>
    <p:extLst>
      <p:ext uri="{BB962C8B-B14F-4D97-AF65-F5344CB8AC3E}">
        <p14:creationId xmlns:p14="http://schemas.microsoft.com/office/powerpoint/2010/main" val="2958977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470392" cy="1032456"/>
          </a:xfrm>
        </p:spPr>
        <p:txBody>
          <a:bodyPr>
            <a:noAutofit/>
          </a:bodyPr>
          <a:lstStyle/>
          <a:p>
            <a:pPr algn="ctr"/>
            <a:r>
              <a:rPr lang="zh-TW" altLang="en-US" sz="4000" b="1" dirty="0">
                <a:solidFill>
                  <a:prstClr val="black"/>
                </a:solidFill>
                <a:effectLst/>
                <a:latin typeface="MingLiU" panose="02020509000000000000" pitchFamily="49" charset="-120"/>
                <a:ea typeface="MingLiU" panose="02020509000000000000" pitchFamily="49" charset="-120"/>
                <a:cs typeface="+mn-cs"/>
              </a:rPr>
              <a:t>非侵入性的正壓呼吸</a:t>
            </a:r>
            <a:r>
              <a:rPr lang="zh-TW" altLang="en-US" sz="4000" b="1" dirty="0" smtClean="0">
                <a:solidFill>
                  <a:prstClr val="black"/>
                </a:solidFill>
                <a:effectLst/>
                <a:latin typeface="MingLiU" panose="02020509000000000000" pitchFamily="49" charset="-120"/>
                <a:ea typeface="MingLiU" panose="02020509000000000000" pitchFamily="49" charset="-120"/>
                <a:cs typeface="+mn-cs"/>
              </a:rPr>
              <a:t>器                            </a:t>
            </a:r>
            <a:r>
              <a:rPr lang="zh-TW" altLang="en-US" sz="2400" b="1" dirty="0" smtClean="0">
                <a:solidFill>
                  <a:prstClr val="black"/>
                </a:solidFill>
                <a:effectLst/>
                <a:latin typeface="Arial" panose="020B0604020202020204" pitchFamily="34" charset="0"/>
                <a:ea typeface="MingLiU" panose="02020509000000000000" pitchFamily="49" charset="-120"/>
                <a:cs typeface="Arial" panose="020B0604020202020204" pitchFamily="34" charset="0"/>
              </a:rPr>
              <a:t>（</a:t>
            </a:r>
            <a:r>
              <a:rPr lang="en-US" altLang="zh-TW" sz="3200" b="1" dirty="0" smtClean="0">
                <a:solidFill>
                  <a:prstClr val="black"/>
                </a:solidFill>
                <a:effectLst/>
                <a:latin typeface="Arial" panose="020B0604020202020204" pitchFamily="34" charset="0"/>
                <a:ea typeface="MingLiU" panose="02020509000000000000" pitchFamily="49" charset="-120"/>
                <a:cs typeface="Arial" panose="020B0604020202020204" pitchFamily="34" charset="0"/>
              </a:rPr>
              <a:t>Positive Airway Pressure</a:t>
            </a:r>
            <a:r>
              <a:rPr lang="zh-TW" altLang="en-US" sz="2400" b="1" dirty="0" smtClean="0">
                <a:solidFill>
                  <a:prstClr val="black"/>
                </a:solidFill>
                <a:effectLst/>
                <a:latin typeface="Arial" panose="020B0604020202020204" pitchFamily="34" charset="0"/>
                <a:ea typeface="MingLiU" panose="02020509000000000000" pitchFamily="49" charset="-120"/>
                <a:cs typeface="Arial" panose="020B0604020202020204" pitchFamily="34" charset="0"/>
              </a:rPr>
              <a:t>）</a:t>
            </a:r>
            <a:endParaRPr lang="en-US" sz="2400" b="1" dirty="0">
              <a:latin typeface="Arial" panose="020B0604020202020204" pitchFamily="34" charset="0"/>
              <a:ea typeface="MingLiU" panose="02020509000000000000" pitchFamily="49" charset="-120"/>
              <a:cs typeface="Arial" panose="020B0604020202020204" pitchFamily="34" charset="0"/>
            </a:endParaRPr>
          </a:p>
        </p:txBody>
      </p:sp>
      <p:sp>
        <p:nvSpPr>
          <p:cNvPr id="3" name="Content Placeholder 2"/>
          <p:cNvSpPr>
            <a:spLocks noGrp="1"/>
          </p:cNvSpPr>
          <p:nvPr>
            <p:ph idx="1"/>
          </p:nvPr>
        </p:nvSpPr>
        <p:spPr>
          <a:xfrm>
            <a:off x="1152922" y="1676400"/>
            <a:ext cx="7638653" cy="4800600"/>
          </a:xfrm>
        </p:spPr>
        <p:txBody>
          <a:bodyPr>
            <a:normAutofit/>
          </a:bodyPr>
          <a:lstStyle/>
          <a:p>
            <a:pPr>
              <a:buFont typeface="Arial" panose="020B0604020202020204" pitchFamily="34" charset="0"/>
              <a:buChar char="•"/>
            </a:pPr>
            <a:r>
              <a:rPr lang="zh-TW" altLang="en-US" sz="2400" dirty="0" smtClean="0">
                <a:latin typeface="KaiTi" panose="02010609060101010101" pitchFamily="49" charset="-122"/>
                <a:ea typeface="KaiTi" panose="02010609060101010101" pitchFamily="49" charset="-122"/>
              </a:rPr>
              <a:t>呼吸衰竭的病人不希望插管用呼吸器治療，但希望積極的方式接受氧氣補助。</a:t>
            </a:r>
            <a:endParaRPr lang="en-US" altLang="zh-TW" sz="2400" dirty="0" smtClean="0">
              <a:latin typeface="KaiTi" panose="02010609060101010101" pitchFamily="49" charset="-122"/>
              <a:ea typeface="KaiTi" panose="02010609060101010101" pitchFamily="49" charset="-122"/>
            </a:endParaRPr>
          </a:p>
          <a:p>
            <a:pPr>
              <a:buFont typeface="Arial" panose="020B0604020202020204" pitchFamily="34" charset="0"/>
              <a:buChar char="•"/>
            </a:pPr>
            <a:endParaRPr lang="en-US" altLang="zh-TW" sz="800" dirty="0" smtClean="0">
              <a:latin typeface="KaiTi" panose="02010609060101010101" pitchFamily="49" charset="-122"/>
              <a:ea typeface="KaiTi" panose="02010609060101010101" pitchFamily="49" charset="-122"/>
            </a:endParaRPr>
          </a:p>
          <a:p>
            <a:pPr>
              <a:buFont typeface="Arial" panose="020B0604020202020204" pitchFamily="34" charset="0"/>
              <a:buChar char="•"/>
            </a:pPr>
            <a:r>
              <a:rPr lang="zh-TW" altLang="en-US" sz="2400" dirty="0">
                <a:latin typeface="KaiTi" panose="02010609060101010101" pitchFamily="49" charset="-122"/>
                <a:ea typeface="KaiTi" panose="02010609060101010101" pitchFamily="49" charset="-122"/>
              </a:rPr>
              <a:t>評</a:t>
            </a:r>
            <a:r>
              <a:rPr lang="zh-TW" altLang="en-US" sz="2400" dirty="0" smtClean="0">
                <a:latin typeface="KaiTi" panose="02010609060101010101" pitchFamily="49" charset="-122"/>
                <a:ea typeface="KaiTi" panose="02010609060101010101" pitchFamily="49" charset="-122"/>
              </a:rPr>
              <a:t>估末期生命病人的生活目的，和治療的好處及負擔</a:t>
            </a:r>
            <a:endParaRPr lang="en-US" altLang="zh-TW" sz="2400" dirty="0" smtClean="0">
              <a:latin typeface="KaiTi" panose="02010609060101010101" pitchFamily="49" charset="-122"/>
              <a:ea typeface="KaiTi" panose="02010609060101010101" pitchFamily="49" charset="-122"/>
            </a:endParaRPr>
          </a:p>
          <a:p>
            <a:pPr>
              <a:buFont typeface="Arial" panose="020B0604020202020204" pitchFamily="34" charset="0"/>
              <a:buChar char="•"/>
            </a:pPr>
            <a:endParaRPr lang="en-US" altLang="zh-TW" sz="800" dirty="0" smtClean="0">
              <a:latin typeface="KaiTi" panose="02010609060101010101" pitchFamily="49" charset="-122"/>
              <a:ea typeface="KaiTi" panose="02010609060101010101" pitchFamily="49" charset="-122"/>
            </a:endParaRPr>
          </a:p>
          <a:p>
            <a:pPr>
              <a:buFont typeface="Arial" panose="020B0604020202020204" pitchFamily="34" charset="0"/>
              <a:buChar char="•"/>
            </a:pPr>
            <a:r>
              <a:rPr lang="zh-TW" altLang="en-US" sz="2400" dirty="0" smtClean="0">
                <a:latin typeface="KaiTi" panose="02010609060101010101" pitchFamily="49" charset="-122"/>
                <a:ea typeface="KaiTi" panose="02010609060101010101" pitchFamily="49" charset="-122"/>
              </a:rPr>
              <a:t>用於呼吸肌軟弱導致的呼吸困難和衰竭，如</a:t>
            </a:r>
            <a:r>
              <a:rPr lang="en-US" altLang="zh-TW" sz="2400" dirty="0" smtClean="0">
                <a:latin typeface="KaiTi" panose="02010609060101010101" pitchFamily="49" charset="-122"/>
                <a:ea typeface="KaiTi" panose="02010609060101010101" pitchFamily="49" charset="-122"/>
              </a:rPr>
              <a:t>ALS</a:t>
            </a:r>
            <a:r>
              <a:rPr lang="zh-TW" altLang="en-US" sz="2400" dirty="0" smtClean="0">
                <a:latin typeface="KaiTi" panose="02010609060101010101" pitchFamily="49" charset="-122"/>
                <a:ea typeface="KaiTi" panose="02010609060101010101" pitchFamily="49" charset="-122"/>
              </a:rPr>
              <a:t>的病人，可以改進生活品質和延長存活。當然有些</a:t>
            </a:r>
            <a:r>
              <a:rPr lang="en-US" altLang="zh-TW" sz="2400" dirty="0" smtClean="0">
                <a:latin typeface="KaiTi" panose="02010609060101010101" pitchFamily="49" charset="-122"/>
                <a:ea typeface="KaiTi" panose="02010609060101010101" pitchFamily="49" charset="-122"/>
              </a:rPr>
              <a:t>ALS</a:t>
            </a:r>
            <a:r>
              <a:rPr lang="zh-TW" altLang="en-US" sz="2400" dirty="0" smtClean="0">
                <a:latin typeface="KaiTi" panose="02010609060101010101" pitchFamily="49" charset="-122"/>
                <a:ea typeface="KaiTi" panose="02010609060101010101" pitchFamily="49" charset="-122"/>
              </a:rPr>
              <a:t>的病人考慮生活品質而終止使用</a:t>
            </a:r>
            <a:r>
              <a:rPr lang="en-US" altLang="zh-TW" sz="2400" dirty="0" err="1" smtClean="0">
                <a:latin typeface="KaiTi" panose="02010609060101010101" pitchFamily="49" charset="-122"/>
                <a:ea typeface="KaiTi" panose="02010609060101010101" pitchFamily="49" charset="-122"/>
              </a:rPr>
              <a:t>BiPAP</a:t>
            </a:r>
            <a:r>
              <a:rPr lang="zh-TW" altLang="en-US" sz="2400" dirty="0" smtClean="0">
                <a:latin typeface="KaiTi" panose="02010609060101010101" pitchFamily="49" charset="-122"/>
                <a:ea typeface="KaiTi" panose="02010609060101010101" pitchFamily="49" charset="-122"/>
              </a:rPr>
              <a:t>。</a:t>
            </a:r>
            <a:endParaRPr lang="en-US" altLang="zh-TW" sz="2400" dirty="0" smtClean="0">
              <a:latin typeface="KaiTi" panose="02010609060101010101" pitchFamily="49" charset="-122"/>
              <a:ea typeface="KaiTi" panose="02010609060101010101" pitchFamily="49" charset="-122"/>
            </a:endParaRPr>
          </a:p>
          <a:p>
            <a:pPr marL="82296" indent="0">
              <a:buNone/>
            </a:pPr>
            <a:endParaRPr lang="en-US" altLang="zh-TW" sz="2400" dirty="0" smtClean="0">
              <a:latin typeface="KaiTi" panose="02010609060101010101" pitchFamily="49" charset="-122"/>
              <a:ea typeface="KaiTi" panose="02010609060101010101" pitchFamily="49" charset="-122"/>
            </a:endParaRPr>
          </a:p>
        </p:txBody>
      </p:sp>
      <p:pic>
        <p:nvPicPr>
          <p:cNvPr id="2050" name="Picture 2" descr="http://www.carefusion.com/Images/Respiratory/Ventilation/enve/EnVe_Ventilator_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6963" y="4639408"/>
            <a:ext cx="3185160" cy="1837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183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66800" y="381000"/>
            <a:ext cx="8077200" cy="1143000"/>
          </a:xfrm>
        </p:spPr>
        <p:txBody>
          <a:bodyPr>
            <a:normAutofit fontScale="90000"/>
          </a:bodyPr>
          <a:lstStyle/>
          <a:p>
            <a:pPr algn="ctr"/>
            <a:r>
              <a:rPr lang="zh-TW" altLang="en-US" sz="4900" b="1" dirty="0" smtClean="0">
                <a:solidFill>
                  <a:schemeClr val="tx1"/>
                </a:solidFill>
                <a:effectLst/>
                <a:latin typeface="MingLiU" pitchFamily="49" charset="-120"/>
                <a:ea typeface="MingLiU" pitchFamily="49" charset="-120"/>
              </a:rPr>
              <a:t>癌症末期接受化療的爭議 </a:t>
            </a:r>
            <a:r>
              <a:rPr lang="en-US" sz="4900" b="1" i="1" dirty="0" smtClean="0">
                <a:solidFill>
                  <a:schemeClr val="tx1"/>
                </a:solidFill>
                <a:effectLst/>
                <a:latin typeface="MingLiU" pitchFamily="49" charset="-120"/>
                <a:ea typeface="MingLiU" pitchFamily="49" charset="-120"/>
              </a:rPr>
              <a:t/>
            </a:r>
            <a:br>
              <a:rPr lang="en-US" sz="4900" b="1" i="1" dirty="0" smtClean="0">
                <a:solidFill>
                  <a:schemeClr val="tx1"/>
                </a:solidFill>
                <a:effectLst/>
                <a:latin typeface="MingLiU" pitchFamily="49" charset="-120"/>
                <a:ea typeface="MingLiU" pitchFamily="49" charset="-120"/>
              </a:rPr>
            </a:br>
            <a:r>
              <a:rPr lang="zh-TW" altLang="en-US" sz="3600" b="1" i="1" dirty="0" smtClean="0">
                <a:solidFill>
                  <a:schemeClr val="tx1"/>
                </a:solidFill>
                <a:effectLst/>
                <a:latin typeface="MingLiU" pitchFamily="49" charset="-120"/>
                <a:ea typeface="MingLiU" pitchFamily="49" charset="-120"/>
              </a:rPr>
              <a:t> </a:t>
            </a:r>
            <a:endParaRPr lang="en-US" sz="2400" dirty="0" smtClean="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9285663"/>
              </p:ext>
            </p:extLst>
          </p:nvPr>
        </p:nvGraphicFramePr>
        <p:xfrm>
          <a:off x="1143001" y="1752601"/>
          <a:ext cx="7619998" cy="3465443"/>
        </p:xfrm>
        <a:graphic>
          <a:graphicData uri="http://schemas.openxmlformats.org/drawingml/2006/table">
            <a:tbl>
              <a:tblPr firstRow="1" bandRow="1">
                <a:tableStyleId>{5FD0F851-EC5A-4D38-B0AD-8093EC10F338}</a:tableStyleId>
              </a:tblPr>
              <a:tblGrid>
                <a:gridCol w="3352799"/>
                <a:gridCol w="1868311"/>
                <a:gridCol w="2398888"/>
              </a:tblGrid>
              <a:tr h="752148">
                <a:tc>
                  <a:txBody>
                    <a:bodyPr/>
                    <a:lstStyle/>
                    <a:p>
                      <a:endParaRPr lang="en-US" dirty="0"/>
                    </a:p>
                  </a:txBody>
                  <a:tcPr/>
                </a:tc>
                <a:tc>
                  <a:txBody>
                    <a:bodyPr/>
                    <a:lstStyle/>
                    <a:p>
                      <a:pPr algn="ctr"/>
                      <a:r>
                        <a:rPr lang="zh-TW" altLang="en-US" sz="2800" b="0" dirty="0" smtClean="0">
                          <a:latin typeface="KaiTi" pitchFamily="49" charset="-122"/>
                          <a:ea typeface="KaiTi" pitchFamily="49" charset="-122"/>
                        </a:rPr>
                        <a:t>接受化療</a:t>
                      </a:r>
                      <a:endParaRPr lang="en-US" sz="2800" b="0" dirty="0">
                        <a:latin typeface="KaiTi" pitchFamily="49" charset="-122"/>
                        <a:ea typeface="KaiTi" pitchFamily="49" charset="-122"/>
                      </a:endParaRPr>
                    </a:p>
                  </a:txBody>
                  <a:tcPr/>
                </a:tc>
                <a:tc>
                  <a:txBody>
                    <a:bodyPr/>
                    <a:lstStyle/>
                    <a:p>
                      <a:pPr algn="ctr"/>
                      <a:r>
                        <a:rPr lang="zh-TW" altLang="en-US" sz="2800" b="0" dirty="0" smtClean="0">
                          <a:latin typeface="KaiTi" pitchFamily="49" charset="-122"/>
                          <a:ea typeface="KaiTi" pitchFamily="49" charset="-122"/>
                        </a:rPr>
                        <a:t>沒有接受化療</a:t>
                      </a:r>
                      <a:endParaRPr lang="en-US" sz="2800" b="0" dirty="0">
                        <a:latin typeface="KaiTi" pitchFamily="49" charset="-122"/>
                        <a:ea typeface="KaiTi" pitchFamily="49" charset="-122"/>
                      </a:endParaRPr>
                    </a:p>
                  </a:txBody>
                  <a:tcPr/>
                </a:tc>
              </a:tr>
              <a:tr h="924251">
                <a:tc>
                  <a:txBody>
                    <a:bodyPr/>
                    <a:lstStyle/>
                    <a:p>
                      <a:r>
                        <a:rPr lang="zh-TW" altLang="en-US" sz="2400" dirty="0" smtClean="0">
                          <a:latin typeface="KaiTi" pitchFamily="49" charset="-122"/>
                          <a:ea typeface="KaiTi" pitchFamily="49" charset="-122"/>
                        </a:rPr>
                        <a:t>轉送到加護病房</a:t>
                      </a:r>
                      <a:endParaRPr lang="en-US" altLang="zh-TW" sz="2400" dirty="0" smtClean="0">
                        <a:latin typeface="KaiTi" pitchFamily="49" charset="-122"/>
                        <a:ea typeface="KaiTi" pitchFamily="49" charset="-122"/>
                      </a:endParaRPr>
                    </a:p>
                    <a:p>
                      <a:r>
                        <a:rPr lang="en-US" altLang="zh-TW" sz="2400" dirty="0" smtClean="0">
                          <a:latin typeface="KaiTi" pitchFamily="49" charset="-122"/>
                          <a:ea typeface="KaiTi" pitchFamily="49" charset="-122"/>
                        </a:rPr>
                        <a:t>(</a:t>
                      </a:r>
                      <a:r>
                        <a:rPr lang="en-US" sz="2400" baseline="0" dirty="0" smtClean="0">
                          <a:latin typeface="KaiTi" pitchFamily="49" charset="-122"/>
                          <a:ea typeface="KaiTi" pitchFamily="49" charset="-122"/>
                        </a:rPr>
                        <a:t>CPR</a:t>
                      </a:r>
                      <a:r>
                        <a:rPr lang="zh-TW" altLang="en-US" sz="2400" baseline="0" dirty="0" smtClean="0">
                          <a:latin typeface="KaiTi" pitchFamily="49" charset="-122"/>
                          <a:ea typeface="KaiTi" pitchFamily="49" charset="-122"/>
                        </a:rPr>
                        <a:t>、人工呼吸器</a:t>
                      </a:r>
                      <a:r>
                        <a:rPr lang="en-US" altLang="zh-TW" sz="2400" baseline="0" dirty="0" smtClean="0">
                          <a:latin typeface="KaiTi" pitchFamily="49" charset="-122"/>
                          <a:ea typeface="KaiTi" pitchFamily="49" charset="-122"/>
                        </a:rPr>
                        <a:t>)</a:t>
                      </a:r>
                      <a:endParaRPr lang="en-US" sz="2400" b="1" dirty="0">
                        <a:latin typeface="KaiTi" pitchFamily="49" charset="-122"/>
                        <a:ea typeface="KaiTi" pitchFamily="49" charset="-122"/>
                      </a:endParaRPr>
                    </a:p>
                  </a:txBody>
                  <a:tcPr/>
                </a:tc>
                <a:tc>
                  <a:txBody>
                    <a:bodyPr/>
                    <a:lstStyle/>
                    <a:p>
                      <a:pPr algn="ctr"/>
                      <a:r>
                        <a:rPr lang="en-US" sz="2400" b="0" dirty="0" smtClean="0"/>
                        <a:t>14%</a:t>
                      </a:r>
                      <a:endParaRPr lang="en-US" sz="2400" b="0" dirty="0"/>
                    </a:p>
                  </a:txBody>
                  <a:tcPr/>
                </a:tc>
                <a:tc>
                  <a:txBody>
                    <a:bodyPr/>
                    <a:lstStyle/>
                    <a:p>
                      <a:pPr algn="ctr"/>
                      <a:r>
                        <a:rPr lang="en-US" sz="2400" b="0" dirty="0" smtClean="0"/>
                        <a:t>2%</a:t>
                      </a:r>
                      <a:endParaRPr lang="en-US" sz="2400" b="0" dirty="0"/>
                    </a:p>
                  </a:txBody>
                  <a:tcPr/>
                </a:tc>
              </a:tr>
              <a:tr h="704475">
                <a:tc>
                  <a:txBody>
                    <a:bodyPr/>
                    <a:lstStyle/>
                    <a:p>
                      <a:r>
                        <a:rPr lang="zh-TW" altLang="en-US" sz="2400" b="0" dirty="0" smtClean="0">
                          <a:latin typeface="KaiTi" pitchFamily="49" charset="-122"/>
                          <a:ea typeface="KaiTi" pitchFamily="49" charset="-122"/>
                        </a:rPr>
                        <a:t>死於加護病房</a:t>
                      </a:r>
                      <a:endParaRPr lang="en-US" sz="2400" b="0" dirty="0">
                        <a:latin typeface="KaiTi" pitchFamily="49" charset="-122"/>
                        <a:ea typeface="KaiTi" pitchFamily="49" charset="-122"/>
                      </a:endParaRPr>
                    </a:p>
                  </a:txBody>
                  <a:tcPr/>
                </a:tc>
                <a:tc>
                  <a:txBody>
                    <a:bodyPr/>
                    <a:lstStyle/>
                    <a:p>
                      <a:pPr algn="ctr"/>
                      <a:r>
                        <a:rPr lang="en-US" sz="2400" b="0" dirty="0" smtClean="0"/>
                        <a:t>11%</a:t>
                      </a:r>
                      <a:endParaRPr lang="en-US" sz="2400" b="0" dirty="0"/>
                    </a:p>
                  </a:txBody>
                  <a:tcPr/>
                </a:tc>
                <a:tc>
                  <a:txBody>
                    <a:bodyPr/>
                    <a:lstStyle/>
                    <a:p>
                      <a:pPr algn="ctr"/>
                      <a:r>
                        <a:rPr lang="en-US" sz="2400" b="0" dirty="0" smtClean="0"/>
                        <a:t>2%</a:t>
                      </a:r>
                      <a:endParaRPr lang="en-US" sz="2400" b="0" dirty="0"/>
                    </a:p>
                  </a:txBody>
                  <a:tcPr/>
                </a:tc>
              </a:tr>
              <a:tr h="1084569">
                <a:tc>
                  <a:txBody>
                    <a:bodyPr/>
                    <a:lstStyle/>
                    <a:p>
                      <a:r>
                        <a:rPr lang="zh-TW" altLang="en-US" sz="2400" dirty="0" smtClean="0">
                          <a:latin typeface="KaiTi" pitchFamily="49" charset="-122"/>
                          <a:ea typeface="KaiTi" pitchFamily="49" charset="-122"/>
                        </a:rPr>
                        <a:t>延後安寧療護轉診</a:t>
                      </a:r>
                      <a:endParaRPr lang="en-US" sz="2400" dirty="0" smtClean="0">
                        <a:latin typeface="KaiTi" pitchFamily="49" charset="-122"/>
                        <a:ea typeface="KaiTi" pitchFamily="49" charset="-122"/>
                      </a:endParaRPr>
                    </a:p>
                    <a:p>
                      <a:r>
                        <a:rPr lang="en-US" sz="2000" dirty="0" smtClean="0">
                          <a:latin typeface="KaiTi" pitchFamily="49" charset="-122"/>
                          <a:ea typeface="KaiTi" pitchFamily="49" charset="-122"/>
                        </a:rPr>
                        <a:t>(</a:t>
                      </a:r>
                      <a:r>
                        <a:rPr lang="zh-TW" altLang="en-US" sz="2000" dirty="0" smtClean="0">
                          <a:latin typeface="KaiTi" pitchFamily="49" charset="-122"/>
                          <a:ea typeface="KaiTi" pitchFamily="49" charset="-122"/>
                        </a:rPr>
                        <a:t>死前的最後一周才選擇安寧療護</a:t>
                      </a:r>
                      <a:r>
                        <a:rPr lang="en-US" sz="2000" dirty="0" smtClean="0">
                          <a:latin typeface="KaiTi" pitchFamily="49" charset="-122"/>
                          <a:ea typeface="KaiTi" pitchFamily="49" charset="-122"/>
                        </a:rPr>
                        <a:t>) </a:t>
                      </a:r>
                      <a:endParaRPr lang="en-US" sz="2000" b="1" dirty="0">
                        <a:latin typeface="KaiTi" pitchFamily="49" charset="-122"/>
                        <a:ea typeface="KaiTi" pitchFamily="49" charset="-122"/>
                      </a:endParaRPr>
                    </a:p>
                  </a:txBody>
                  <a:tcPr/>
                </a:tc>
                <a:tc>
                  <a:txBody>
                    <a:bodyPr/>
                    <a:lstStyle/>
                    <a:p>
                      <a:pPr algn="ctr"/>
                      <a:r>
                        <a:rPr lang="en-US" sz="2400" b="0" dirty="0" smtClean="0"/>
                        <a:t>54%</a:t>
                      </a:r>
                      <a:endParaRPr lang="en-US" sz="2400" b="0" dirty="0"/>
                    </a:p>
                  </a:txBody>
                  <a:tcPr/>
                </a:tc>
                <a:tc>
                  <a:txBody>
                    <a:bodyPr/>
                    <a:lstStyle/>
                    <a:p>
                      <a:pPr algn="ctr"/>
                      <a:r>
                        <a:rPr lang="en-US" sz="2400" b="0" dirty="0" smtClean="0"/>
                        <a:t>37%</a:t>
                      </a:r>
                      <a:endParaRPr lang="en-US" sz="2400" b="0" dirty="0"/>
                    </a:p>
                  </a:txBody>
                  <a:tcPr/>
                </a:tc>
              </a:tr>
            </a:tbl>
          </a:graphicData>
        </a:graphic>
      </p:graphicFrame>
      <p:sp>
        <p:nvSpPr>
          <p:cNvPr id="4115" name="TextBox 5"/>
          <p:cNvSpPr txBox="1">
            <a:spLocks noChangeArrowheads="1"/>
          </p:cNvSpPr>
          <p:nvPr/>
        </p:nvSpPr>
        <p:spPr bwMode="auto">
          <a:xfrm>
            <a:off x="1066800" y="5715000"/>
            <a:ext cx="8077200" cy="830263"/>
          </a:xfrm>
          <a:prstGeom prst="rect">
            <a:avLst/>
          </a:prstGeom>
          <a:noFill/>
          <a:ln w="9525">
            <a:noFill/>
            <a:miter lim="800000"/>
            <a:headEnd/>
            <a:tailEnd/>
          </a:ln>
        </p:spPr>
        <p:txBody>
          <a:bodyPr>
            <a:spAutoFit/>
          </a:bodyPr>
          <a:lstStyle/>
          <a:p>
            <a:r>
              <a:rPr lang="en-US" sz="1600" dirty="0">
                <a:latin typeface="Calibri" pitchFamily="34" charset="0"/>
              </a:rPr>
              <a:t>Adopted from:  Wright AA, Zhang B, Keating NL, et al. Associations between palliative chemotherapy and adult cancer patients' end of life care and the place of death: prospective cohort study. </a:t>
            </a:r>
            <a:r>
              <a:rPr lang="en-US" sz="1600" i="1" dirty="0">
                <a:latin typeface="Calibri" pitchFamily="34" charset="0"/>
              </a:rPr>
              <a:t>BMJ. </a:t>
            </a:r>
            <a:r>
              <a:rPr lang="en-US" sz="1600" dirty="0">
                <a:latin typeface="Calibri" pitchFamily="34" charset="0"/>
              </a:rPr>
              <a:t>2014;348:g1219.</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506" y="21465"/>
            <a:ext cx="7498080" cy="685800"/>
          </a:xfrm>
        </p:spPr>
        <p:txBody>
          <a:bodyPr>
            <a:noAutofit/>
          </a:bodyPr>
          <a:lstStyle/>
          <a:p>
            <a:pPr algn="ctr"/>
            <a:r>
              <a:rPr lang="zh-TW" altLang="en-US" sz="4400" b="1" dirty="0" smtClean="0">
                <a:effectLst/>
                <a:latin typeface="MingLiU" pitchFamily="49" charset="-120"/>
                <a:ea typeface="MingLiU" pitchFamily="49" charset="-120"/>
              </a:rPr>
              <a:t>管餵食和人工補液</a:t>
            </a:r>
            <a:endParaRPr lang="en-US" sz="4400" b="1" dirty="0">
              <a:effectLst/>
              <a:latin typeface="MingLiU" pitchFamily="49" charset="-120"/>
              <a:ea typeface="MingLiU" pitchFamily="49" charset="-120"/>
            </a:endParaRPr>
          </a:p>
        </p:txBody>
      </p:sp>
      <p:sp>
        <p:nvSpPr>
          <p:cNvPr id="3" name="Content Placeholder 2"/>
          <p:cNvSpPr>
            <a:spLocks noGrp="1"/>
          </p:cNvSpPr>
          <p:nvPr>
            <p:ph idx="1"/>
          </p:nvPr>
        </p:nvSpPr>
        <p:spPr>
          <a:xfrm>
            <a:off x="1219200" y="842647"/>
            <a:ext cx="7498080" cy="5038864"/>
          </a:xfrm>
        </p:spPr>
        <p:txBody>
          <a:bodyPr>
            <a:normAutofit fontScale="92500" lnSpcReduction="10000"/>
          </a:bodyPr>
          <a:lstStyle/>
          <a:p>
            <a:r>
              <a:rPr lang="zh-TW" altLang="en-US" sz="2400" dirty="0" smtClean="0">
                <a:latin typeface="KaiTi" panose="02010609060101010101" pitchFamily="49" charset="-122"/>
                <a:ea typeface="KaiTi" panose="02010609060101010101" pitchFamily="49" charset="-122"/>
              </a:rPr>
              <a:t>通過餵食管的留置，將流質食物經由鼻胃管或胃腸造口送進病人的胃腸部。人工補液是為無法飲用足夠水分或吞嚥困難的病人，提供的靜脈或皮下注射的醫療方式。</a:t>
            </a:r>
            <a:endParaRPr lang="en-US" altLang="zh-TW" sz="2400" dirty="0" smtClean="0">
              <a:latin typeface="KaiTi" panose="02010609060101010101" pitchFamily="49" charset="-122"/>
              <a:ea typeface="KaiTi" panose="02010609060101010101" pitchFamily="49" charset="-122"/>
            </a:endParaRPr>
          </a:p>
          <a:p>
            <a:endParaRPr lang="en-US" altLang="zh-TW" sz="900" dirty="0" smtClean="0">
              <a:latin typeface="KaiTi" panose="02010609060101010101" pitchFamily="49" charset="-122"/>
              <a:ea typeface="KaiTi" panose="02010609060101010101" pitchFamily="49" charset="-122"/>
            </a:endParaRPr>
          </a:p>
          <a:p>
            <a:r>
              <a:rPr lang="zh-TW" altLang="en-US" sz="2400" dirty="0" smtClean="0">
                <a:latin typeface="KaiTi" panose="02010609060101010101" pitchFamily="49" charset="-122"/>
                <a:ea typeface="KaiTi" panose="02010609060101010101" pitchFamily="49" charset="-122"/>
              </a:rPr>
              <a:t>對於末期生命無法進食的病人，停止進食是正常的。</a:t>
            </a:r>
            <a:endParaRPr lang="en-US" altLang="zh-TW" sz="2400" dirty="0" smtClean="0">
              <a:latin typeface="KaiTi" panose="02010609060101010101" pitchFamily="49" charset="-122"/>
              <a:ea typeface="KaiTi" panose="02010609060101010101" pitchFamily="49" charset="-122"/>
            </a:endParaRPr>
          </a:p>
          <a:p>
            <a:pPr marL="82296" indent="0">
              <a:buNone/>
            </a:pPr>
            <a:r>
              <a:rPr lang="zh-TW" altLang="en-US" sz="2400" dirty="0">
                <a:latin typeface="KaiTi" panose="02010609060101010101" pitchFamily="49" charset="-122"/>
                <a:ea typeface="KaiTi" panose="02010609060101010101" pitchFamily="49" charset="-122"/>
              </a:rPr>
              <a:t> </a:t>
            </a:r>
            <a:r>
              <a:rPr lang="zh-TW" altLang="en-US" sz="2400" dirty="0" smtClean="0">
                <a:latin typeface="KaiTi" panose="02010609060101010101" pitchFamily="49" charset="-122"/>
                <a:ea typeface="KaiTi" panose="02010609060101010101" pitchFamily="49" charset="-122"/>
              </a:rPr>
              <a:t> 研究指出人在瀕死期間是不會有飢餓或口渴的感覺。</a:t>
            </a:r>
            <a:endParaRPr lang="en-US" altLang="zh-TW" sz="2400" dirty="0" smtClean="0">
              <a:latin typeface="KaiTi" panose="02010609060101010101" pitchFamily="49" charset="-122"/>
              <a:ea typeface="KaiTi" panose="02010609060101010101" pitchFamily="49" charset="-122"/>
            </a:endParaRPr>
          </a:p>
          <a:p>
            <a:r>
              <a:rPr lang="zh-TW" altLang="en-US" sz="2400" dirty="0" smtClean="0">
                <a:latin typeface="KaiTi" panose="02010609060101010101" pitchFamily="49" charset="-122"/>
                <a:ea typeface="KaiTi" panose="02010609060101010101" pitchFamily="49" charset="-122"/>
              </a:rPr>
              <a:t>餵食管留置灌食或勉強餵食可能造成的傷害</a:t>
            </a:r>
            <a:r>
              <a:rPr lang="en-US" altLang="zh-TW" sz="2400" dirty="0" smtClean="0">
                <a:latin typeface="KaiTi" panose="02010609060101010101" pitchFamily="49" charset="-122"/>
                <a:ea typeface="KaiTi" panose="02010609060101010101" pitchFamily="49" charset="-122"/>
              </a:rPr>
              <a:t>:</a:t>
            </a:r>
          </a:p>
          <a:p>
            <a:pPr lvl="1">
              <a:buFont typeface="Wingdings" panose="05000000000000000000" pitchFamily="2" charset="2"/>
              <a:buChar char="q"/>
            </a:pPr>
            <a:r>
              <a:rPr lang="zh-TW" altLang="en-US" sz="2400" dirty="0" smtClean="0">
                <a:latin typeface="KaiTi" panose="02010609060101010101" pitchFamily="49" charset="-122"/>
                <a:ea typeface="KaiTi" panose="02010609060101010101" pitchFamily="49" charset="-122"/>
              </a:rPr>
              <a:t> </a:t>
            </a:r>
            <a:r>
              <a:rPr lang="zh-TW" altLang="en-US" sz="2200" dirty="0" smtClean="0">
                <a:latin typeface="KaiTi" panose="02010609060101010101" pitchFamily="49" charset="-122"/>
                <a:ea typeface="KaiTi" panose="02010609060101010101" pitchFamily="49" charset="-122"/>
              </a:rPr>
              <a:t>胃部不適、嘔吐和腹瀉</a:t>
            </a:r>
            <a:endParaRPr lang="en-US" altLang="zh-TW" sz="2200" dirty="0" smtClean="0">
              <a:latin typeface="KaiTi" panose="02010609060101010101" pitchFamily="49" charset="-122"/>
              <a:ea typeface="KaiTi" panose="02010609060101010101" pitchFamily="49" charset="-122"/>
            </a:endParaRPr>
          </a:p>
          <a:p>
            <a:pPr lvl="1">
              <a:buFont typeface="Wingdings" panose="05000000000000000000" pitchFamily="2" charset="2"/>
              <a:buChar char="q"/>
            </a:pPr>
            <a:r>
              <a:rPr lang="zh-TW" altLang="en-US" sz="2200" dirty="0">
                <a:latin typeface="KaiTi" panose="02010609060101010101" pitchFamily="49" charset="-122"/>
                <a:ea typeface="KaiTi" panose="02010609060101010101" pitchFamily="49" charset="-122"/>
              </a:rPr>
              <a:t> </a:t>
            </a:r>
            <a:r>
              <a:rPr lang="zh-TW" altLang="en-US" sz="2200" dirty="0" smtClean="0">
                <a:latin typeface="KaiTi" panose="02010609060101010101" pitchFamily="49" charset="-122"/>
                <a:ea typeface="KaiTi" panose="02010609060101010101" pitchFamily="49" charset="-122"/>
              </a:rPr>
              <a:t>腿部積水浮腫</a:t>
            </a:r>
            <a:endParaRPr lang="en-US" altLang="zh-TW" sz="2200" dirty="0" smtClean="0">
              <a:latin typeface="KaiTi" panose="02010609060101010101" pitchFamily="49" charset="-122"/>
              <a:ea typeface="KaiTi" panose="02010609060101010101" pitchFamily="49" charset="-122"/>
            </a:endParaRPr>
          </a:p>
          <a:p>
            <a:pPr lvl="1">
              <a:buFont typeface="Wingdings" panose="05000000000000000000" pitchFamily="2" charset="2"/>
              <a:buChar char="q"/>
            </a:pPr>
            <a:r>
              <a:rPr lang="zh-TW" altLang="en-US" sz="2200" dirty="0">
                <a:latin typeface="KaiTi" panose="02010609060101010101" pitchFamily="49" charset="-122"/>
                <a:ea typeface="KaiTi" panose="02010609060101010101" pitchFamily="49" charset="-122"/>
              </a:rPr>
              <a:t> </a:t>
            </a:r>
            <a:r>
              <a:rPr lang="zh-TW" altLang="en-US" sz="2200" dirty="0" smtClean="0">
                <a:latin typeface="KaiTi" panose="02010609060101010101" pitchFamily="49" charset="-122"/>
                <a:ea typeface="KaiTi" panose="02010609060101010101" pitchFamily="49" charset="-122"/>
              </a:rPr>
              <a:t>肺積水，造成呼吸困難</a:t>
            </a:r>
            <a:endParaRPr lang="en-US" altLang="zh-TW" sz="2200" dirty="0" smtClean="0">
              <a:latin typeface="KaiTi" panose="02010609060101010101" pitchFamily="49" charset="-122"/>
              <a:ea typeface="KaiTi" panose="02010609060101010101" pitchFamily="49" charset="-122"/>
            </a:endParaRPr>
          </a:p>
          <a:p>
            <a:pPr lvl="1">
              <a:buFont typeface="Wingdings" panose="05000000000000000000" pitchFamily="2" charset="2"/>
              <a:buChar char="q"/>
            </a:pPr>
            <a:r>
              <a:rPr lang="zh-TW" altLang="en-US" sz="2200" dirty="0" smtClean="0">
                <a:latin typeface="KaiTi" panose="02010609060101010101" pitchFamily="49" charset="-122"/>
                <a:ea typeface="KaiTi" panose="02010609060101010101" pitchFamily="49" charset="-122"/>
              </a:rPr>
              <a:t> 病人焦躁或不清楚時會拔除鼻餵管，導致重複插</a:t>
            </a:r>
            <a:endParaRPr lang="en-US" altLang="zh-TW" sz="2200" dirty="0" smtClean="0">
              <a:latin typeface="KaiTi" panose="02010609060101010101" pitchFamily="49" charset="-122"/>
              <a:ea typeface="KaiTi" panose="02010609060101010101" pitchFamily="49" charset="-122"/>
            </a:endParaRPr>
          </a:p>
          <a:p>
            <a:pPr marL="402336" lvl="1" indent="0">
              <a:buNone/>
            </a:pPr>
            <a:r>
              <a:rPr lang="zh-TW" altLang="en-US" sz="2200" dirty="0">
                <a:latin typeface="KaiTi" panose="02010609060101010101" pitchFamily="49" charset="-122"/>
                <a:ea typeface="KaiTi" panose="02010609060101010101" pitchFamily="49" charset="-122"/>
              </a:rPr>
              <a:t> </a:t>
            </a:r>
            <a:r>
              <a:rPr lang="zh-TW" altLang="en-US" sz="2200" dirty="0" smtClean="0">
                <a:latin typeface="KaiTi" panose="02010609060101010101" pitchFamily="49" charset="-122"/>
                <a:ea typeface="KaiTi" panose="02010609060101010101" pitchFamily="49" charset="-122"/>
              </a:rPr>
              <a:t>  管的問題</a:t>
            </a:r>
            <a:endParaRPr lang="en-US" altLang="zh-TW" sz="2200" dirty="0" smtClean="0">
              <a:latin typeface="KaiTi" panose="02010609060101010101" pitchFamily="49" charset="-122"/>
              <a:ea typeface="KaiTi" panose="02010609060101010101" pitchFamily="49" charset="-122"/>
            </a:endParaRPr>
          </a:p>
          <a:p>
            <a:pPr lvl="1">
              <a:buFont typeface="Wingdings" panose="05000000000000000000" pitchFamily="2" charset="2"/>
              <a:buChar char="q"/>
            </a:pPr>
            <a:r>
              <a:rPr lang="en-US" sz="2200" dirty="0">
                <a:latin typeface="KaiTi" panose="02010609060101010101" pitchFamily="49" charset="-122"/>
                <a:ea typeface="KaiTi" panose="02010609060101010101" pitchFamily="49" charset="-122"/>
              </a:rPr>
              <a:t> </a:t>
            </a:r>
            <a:r>
              <a:rPr lang="zh-TW" altLang="en-US" sz="2200" dirty="0">
                <a:latin typeface="KaiTi" panose="02010609060101010101" pitchFamily="49" charset="-122"/>
                <a:ea typeface="KaiTi" panose="02010609060101010101" pitchFamily="49" charset="-122"/>
              </a:rPr>
              <a:t>食</a:t>
            </a:r>
            <a:r>
              <a:rPr lang="zh-TW" altLang="en-US" sz="2200" dirty="0" smtClean="0">
                <a:latin typeface="KaiTi" panose="02010609060101010101" pitchFamily="49" charset="-122"/>
                <a:ea typeface="KaiTi" panose="02010609060101010101" pitchFamily="49" charset="-122"/>
              </a:rPr>
              <a:t>物回流造成吸入性肺炎等感染問題</a:t>
            </a:r>
            <a:endParaRPr lang="en-US" altLang="zh-TW" sz="2200" dirty="0" smtClean="0">
              <a:latin typeface="KaiTi" panose="02010609060101010101" pitchFamily="49" charset="-122"/>
              <a:ea typeface="KaiTi" panose="02010609060101010101" pitchFamily="49" charset="-122"/>
            </a:endParaRPr>
          </a:p>
          <a:p>
            <a:pPr lvl="1">
              <a:buFont typeface="Wingdings" panose="05000000000000000000" pitchFamily="2" charset="2"/>
              <a:buChar char="q"/>
            </a:pPr>
            <a:r>
              <a:rPr lang="zh-TW" altLang="en-US" sz="2200" dirty="0">
                <a:latin typeface="KaiTi" panose="02010609060101010101" pitchFamily="49" charset="-122"/>
                <a:ea typeface="KaiTi" panose="02010609060101010101" pitchFamily="49" charset="-122"/>
              </a:rPr>
              <a:t> </a:t>
            </a:r>
            <a:r>
              <a:rPr lang="zh-TW" altLang="en-US" sz="2200" dirty="0" smtClean="0">
                <a:latin typeface="KaiTi" panose="02010609060101010101" pitchFamily="49" charset="-122"/>
                <a:ea typeface="KaiTi" panose="02010609060101010101" pitchFamily="49" charset="-122"/>
              </a:rPr>
              <a:t>餵食管產生更多尿液和糞便，增加皮膚潰爛問題</a:t>
            </a:r>
            <a:endParaRPr lang="en-US" sz="2200" dirty="0"/>
          </a:p>
        </p:txBody>
      </p:sp>
      <p:pic>
        <p:nvPicPr>
          <p:cNvPr id="37890" name="Picture 2" descr="http://img1.guokr.com/image/pvJlL0IekLBjvOz0W5Nv7oTUuZ2DbGGy7wo4kHKX-p-QAQAABgEAAEpQ.jpg"/>
          <p:cNvPicPr>
            <a:picLocks noChangeAspect="1" noChangeArrowheads="1"/>
          </p:cNvPicPr>
          <p:nvPr/>
        </p:nvPicPr>
        <p:blipFill>
          <a:blip r:embed="rId3" cstate="print"/>
          <a:srcRect/>
          <a:stretch>
            <a:fillRect/>
          </a:stretch>
        </p:blipFill>
        <p:spPr bwMode="auto">
          <a:xfrm>
            <a:off x="4729766" y="5743805"/>
            <a:ext cx="1522927" cy="987903"/>
          </a:xfrm>
          <a:prstGeom prst="rect">
            <a:avLst/>
          </a:prstGeom>
          <a:noFill/>
        </p:spPr>
      </p:pic>
      <p:pic>
        <p:nvPicPr>
          <p:cNvPr id="3076" name="Picture 4" descr="http://www.less-stress-no-cancer.com/i/PEG_TUBE_PICTURE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2693" y="5608423"/>
            <a:ext cx="2241646" cy="12495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363" y="228600"/>
            <a:ext cx="7498080" cy="1020762"/>
          </a:xfrm>
        </p:spPr>
        <p:txBody>
          <a:bodyPr>
            <a:normAutofit fontScale="90000"/>
          </a:bodyPr>
          <a:lstStyle/>
          <a:p>
            <a:pPr algn="ctr"/>
            <a:r>
              <a:rPr lang="en-US" altLang="zh-TW" dirty="0" smtClean="0"/>
              <a:t/>
            </a:r>
            <a:br>
              <a:rPr lang="en-US" altLang="zh-TW" dirty="0" smtClean="0"/>
            </a:br>
            <a:r>
              <a:rPr lang="zh-TW" altLang="en-US" sz="4900" b="1" dirty="0" smtClean="0">
                <a:effectLst/>
                <a:latin typeface="MingLiU" panose="02020509000000000000" pitchFamily="49" charset="-120"/>
                <a:ea typeface="MingLiU" panose="02020509000000000000" pitchFamily="49" charset="-120"/>
              </a:rPr>
              <a:t>有關死亡的思維</a:t>
            </a:r>
            <a:r>
              <a:rPr lang="en-US" altLang="zh-TW" sz="4900" b="1" dirty="0" smtClean="0">
                <a:latin typeface="MingLiU" pitchFamily="49" charset="-120"/>
                <a:ea typeface="MingLiU" pitchFamily="49" charset="-120"/>
              </a:rPr>
              <a:t/>
            </a:r>
            <a:br>
              <a:rPr lang="en-US" altLang="zh-TW" sz="4900" b="1" dirty="0" smtClean="0">
                <a:latin typeface="MingLiU" pitchFamily="49" charset="-120"/>
                <a:ea typeface="MingLiU" pitchFamily="49" charset="-120"/>
              </a:rPr>
            </a:br>
            <a:endParaRPr lang="en-US" sz="4900" b="1" dirty="0">
              <a:latin typeface="MingLiU" pitchFamily="49" charset="-120"/>
              <a:ea typeface="MingLiU" pitchFamily="49" charset="-120"/>
            </a:endParaRPr>
          </a:p>
        </p:txBody>
      </p:sp>
      <p:sp>
        <p:nvSpPr>
          <p:cNvPr id="3" name="Content Placeholder 2"/>
          <p:cNvSpPr>
            <a:spLocks noGrp="1"/>
          </p:cNvSpPr>
          <p:nvPr>
            <p:ph idx="1"/>
          </p:nvPr>
        </p:nvSpPr>
        <p:spPr>
          <a:xfrm>
            <a:off x="1066799" y="1600200"/>
            <a:ext cx="7819209" cy="5105400"/>
          </a:xfrm>
        </p:spPr>
        <p:txBody>
          <a:bodyPr>
            <a:normAutofit fontScale="25000" lnSpcReduction="20000"/>
          </a:bodyPr>
          <a:lstStyle/>
          <a:p>
            <a:pPr>
              <a:lnSpc>
                <a:spcPct val="120000"/>
              </a:lnSpc>
              <a:buFont typeface="Arial" pitchFamily="34" charset="0"/>
              <a:buChar char="•"/>
            </a:pPr>
            <a:r>
              <a:rPr lang="zh-TW" altLang="en-US" sz="11200" dirty="0">
                <a:latin typeface="KaiTi" panose="02010609060101010101" pitchFamily="49" charset="-122"/>
                <a:ea typeface="KaiTi" panose="02010609060101010101" pitchFamily="49" charset="-122"/>
              </a:rPr>
              <a:t>聖嚴法</a:t>
            </a:r>
            <a:r>
              <a:rPr lang="zh-TW" altLang="en-US" sz="11200" dirty="0" smtClean="0">
                <a:latin typeface="KaiTi" panose="02010609060101010101" pitchFamily="49" charset="-122"/>
                <a:ea typeface="KaiTi" panose="02010609060101010101" pitchFamily="49" charset="-122"/>
              </a:rPr>
              <a:t>師，</a:t>
            </a:r>
            <a:r>
              <a:rPr lang="en-US" altLang="zh-TW" sz="11200" dirty="0" smtClean="0">
                <a:latin typeface="KaiTi" pitchFamily="49" charset="-122"/>
                <a:ea typeface="KaiTi" pitchFamily="49" charset="-122"/>
              </a:rPr>
              <a:t>“---,</a:t>
            </a:r>
            <a:r>
              <a:rPr lang="zh-TW" altLang="en-US" sz="11200" dirty="0" smtClean="0">
                <a:latin typeface="KaiTi" pitchFamily="49" charset="-122"/>
                <a:ea typeface="KaiTi" pitchFamily="49" charset="-122"/>
              </a:rPr>
              <a:t>當我們能面對死亡的課題，接受</a:t>
            </a:r>
            <a:r>
              <a:rPr lang="zh-TW" altLang="en-US" sz="11200" dirty="0">
                <a:latin typeface="KaiTi" pitchFamily="49" charset="-122"/>
                <a:ea typeface="KaiTi" pitchFamily="49" charset="-122"/>
              </a:rPr>
              <a:t>它</a:t>
            </a:r>
            <a:r>
              <a:rPr lang="zh-TW" altLang="en-US" sz="11200" dirty="0" smtClean="0">
                <a:latin typeface="KaiTi" pitchFamily="49" charset="-122"/>
                <a:ea typeface="KaiTi" pitchFamily="49" charset="-122"/>
              </a:rPr>
              <a:t>、處理它，最後才能放下它。</a:t>
            </a:r>
            <a:r>
              <a:rPr lang="en-US" altLang="zh-TW" sz="11200" dirty="0" smtClean="0">
                <a:latin typeface="KaiTi" pitchFamily="49" charset="-122"/>
                <a:ea typeface="KaiTi" pitchFamily="49" charset="-122"/>
              </a:rPr>
              <a:t>”</a:t>
            </a:r>
            <a:endParaRPr lang="en-US" altLang="zh-TW" dirty="0" smtClean="0">
              <a:effectLst>
                <a:outerShdw blurRad="38100" dist="38100" dir="2700000" algn="tl">
                  <a:srgbClr val="000000">
                    <a:alpha val="43137"/>
                  </a:srgbClr>
                </a:outerShdw>
              </a:effectLst>
              <a:latin typeface="KaiTi" pitchFamily="49" charset="-122"/>
              <a:ea typeface="KaiTi" pitchFamily="49" charset="-122"/>
            </a:endParaRPr>
          </a:p>
          <a:p>
            <a:pPr>
              <a:lnSpc>
                <a:spcPct val="120000"/>
              </a:lnSpc>
              <a:buFont typeface="Arial" pitchFamily="34" charset="0"/>
              <a:buChar char="•"/>
            </a:pPr>
            <a:endParaRPr lang="en-US" altLang="zh-TW" dirty="0" smtClean="0">
              <a:latin typeface="KaiTi" pitchFamily="49" charset="-122"/>
              <a:ea typeface="KaiTi" pitchFamily="49" charset="-122"/>
              <a:cs typeface="Lucida Sans Unicode" pitchFamily="34" charset="0"/>
            </a:endParaRPr>
          </a:p>
          <a:p>
            <a:pPr>
              <a:lnSpc>
                <a:spcPct val="120000"/>
              </a:lnSpc>
              <a:buFont typeface="Arial" pitchFamily="34" charset="0"/>
              <a:buChar char="•"/>
            </a:pPr>
            <a:r>
              <a:rPr lang="zh-TW" altLang="en-US" sz="11200" dirty="0" smtClean="0">
                <a:latin typeface="KaiTi" pitchFamily="49" charset="-122"/>
                <a:ea typeface="KaiTi" pitchFamily="49" charset="-122"/>
              </a:rPr>
              <a:t>單國璽樞機主教，</a:t>
            </a:r>
            <a:r>
              <a:rPr lang="en-US" altLang="zh-TW" sz="11200" dirty="0" smtClean="0">
                <a:latin typeface="KaiTi" pitchFamily="49" charset="-122"/>
                <a:ea typeface="KaiTi" pitchFamily="49" charset="-122"/>
              </a:rPr>
              <a:t>“</a:t>
            </a:r>
            <a:r>
              <a:rPr lang="zh-TW" altLang="en-US" sz="11200" dirty="0" smtClean="0">
                <a:latin typeface="KaiTi" pitchFamily="49" charset="-122"/>
                <a:ea typeface="KaiTi" pitchFamily="49" charset="-122"/>
              </a:rPr>
              <a:t>將身體交給信賴的醫師；將生命交給信實的神；將心情交給自己，學習放下憂慮和不捨。</a:t>
            </a:r>
            <a:r>
              <a:rPr lang="en-US" altLang="zh-TW" sz="11200" dirty="0" smtClean="0">
                <a:latin typeface="KaiTi" pitchFamily="49" charset="-122"/>
                <a:ea typeface="KaiTi" pitchFamily="49" charset="-122"/>
              </a:rPr>
              <a:t>”</a:t>
            </a:r>
            <a:endParaRPr lang="en-US" altLang="zh-TW" dirty="0" smtClean="0">
              <a:latin typeface="KaiTi" pitchFamily="49" charset="-122"/>
              <a:ea typeface="KaiTi" pitchFamily="49" charset="-122"/>
            </a:endParaRPr>
          </a:p>
          <a:p>
            <a:pPr>
              <a:lnSpc>
                <a:spcPct val="120000"/>
              </a:lnSpc>
              <a:buFont typeface="Arial" pitchFamily="34" charset="0"/>
              <a:buChar char="•"/>
            </a:pPr>
            <a:endParaRPr lang="en-US" altLang="zh-TW" dirty="0" smtClean="0">
              <a:latin typeface="KaiTi" pitchFamily="49" charset="-122"/>
              <a:ea typeface="KaiTi" pitchFamily="49" charset="-122"/>
            </a:endParaRPr>
          </a:p>
          <a:p>
            <a:pPr>
              <a:lnSpc>
                <a:spcPct val="120000"/>
              </a:lnSpc>
              <a:buFont typeface="Arial" pitchFamily="34" charset="0"/>
              <a:buChar char="•"/>
            </a:pPr>
            <a:r>
              <a:rPr lang="zh-TW" altLang="en-US" sz="11200" dirty="0" smtClean="0">
                <a:latin typeface="KaiTi" panose="02010609060101010101" pitchFamily="49" charset="-122"/>
                <a:ea typeface="KaiTi" panose="02010609060101010101" pitchFamily="49" charset="-122"/>
              </a:rPr>
              <a:t>學</a:t>
            </a:r>
            <a:r>
              <a:rPr lang="zh-TW" altLang="en-US" sz="11200" dirty="0">
                <a:latin typeface="KaiTi" panose="02010609060101010101" pitchFamily="49" charset="-122"/>
                <a:ea typeface="KaiTi" panose="02010609060101010101" pitchFamily="49" charset="-122"/>
              </a:rPr>
              <a:t>者田立</a:t>
            </a:r>
            <a:r>
              <a:rPr lang="zh-TW" altLang="en-US" sz="11200" dirty="0" smtClean="0">
                <a:latin typeface="KaiTi" pitchFamily="49" charset="-122"/>
                <a:ea typeface="KaiTi" pitchFamily="49" charset="-122"/>
              </a:rPr>
              <a:t>克，「不計一切代價去努力延長病人死亡的時間，是一種殘酷的仁慈。」</a:t>
            </a:r>
            <a:r>
              <a:rPr lang="zh-TW" altLang="en-US" sz="11200" dirty="0" smtClean="0">
                <a:latin typeface="KaiTi" pitchFamily="49" charset="-122"/>
                <a:ea typeface="KaiTi" pitchFamily="49" charset="-122"/>
                <a:cs typeface="Lucida Sans Unicode" pitchFamily="34" charset="0"/>
              </a:rPr>
              <a:t>適當處理不捨的情緒，</a:t>
            </a:r>
            <a:r>
              <a:rPr lang="zh-TW" altLang="en-US" sz="11200" dirty="0" smtClean="0">
                <a:latin typeface="KaiTi" pitchFamily="49" charset="-122"/>
                <a:ea typeface="KaiTi" pitchFamily="49" charset="-122"/>
              </a:rPr>
              <a:t>適時放下是真愛。</a:t>
            </a:r>
            <a:endParaRPr lang="en-US" altLang="zh-TW" sz="11200" dirty="0" smtClean="0">
              <a:latin typeface="KaiTi" pitchFamily="49" charset="-122"/>
              <a:ea typeface="KaiTi" pitchFamily="49" charset="-122"/>
            </a:endParaRPr>
          </a:p>
          <a:p>
            <a:pPr>
              <a:lnSpc>
                <a:spcPct val="120000"/>
              </a:lnSpc>
              <a:buFont typeface="Arial" pitchFamily="34" charset="0"/>
              <a:buChar char="•"/>
            </a:pPr>
            <a:endParaRPr lang="en-US" altLang="zh-TW" sz="8000" dirty="0" smtClean="0">
              <a:latin typeface="KaiTi" pitchFamily="49" charset="-122"/>
              <a:ea typeface="KaiTi" pitchFamily="49" charset="-122"/>
            </a:endParaRPr>
          </a:p>
          <a:p>
            <a:pPr>
              <a:buNone/>
            </a:pPr>
            <a:endParaRPr lang="en-US" altLang="zh-TW" dirty="0" smtClean="0">
              <a:latin typeface="KaiTi" pitchFamily="49" charset="-122"/>
              <a:ea typeface="KaiTi" pitchFamily="49" charset="-122"/>
            </a:endParaRPr>
          </a:p>
          <a:p>
            <a:pPr>
              <a:buNone/>
            </a:pPr>
            <a:endParaRPr lang="en-US" altLang="zh-TW" dirty="0" smtClean="0">
              <a:latin typeface="KaiTi" pitchFamily="49" charset="-122"/>
              <a:ea typeface="KaiTi" pitchFamily="49" charset="-122"/>
              <a:cs typeface="Lucida Sans Unicode" pitchFamily="34" charset="0"/>
            </a:endParaRPr>
          </a:p>
          <a:p>
            <a:pPr>
              <a:buNone/>
            </a:pPr>
            <a:endParaRPr lang="en-US" dirty="0" smtClean="0">
              <a:latin typeface="KaiTi" pitchFamily="49" charset="-122"/>
              <a:ea typeface="KaiTi" pitchFamily="49" charset="-122"/>
              <a:cs typeface="Lucida Sans Unicode" pitchFamily="34" charset="0"/>
            </a:endParaRPr>
          </a:p>
          <a:p>
            <a:pPr>
              <a:buFont typeface="Wingdings" pitchFamily="2" charset="2"/>
              <a:buChar char="q"/>
            </a:pPr>
            <a:endParaRPr lang="en-US" dirty="0" smtClean="0">
              <a:latin typeface="KaiTi" pitchFamily="49" charset="-122"/>
              <a:ea typeface="KaiTi" pitchFamily="49" charset="-122"/>
              <a:cs typeface="Lucida Sans Unicode" pitchFamily="34" charset="0"/>
            </a:endParaRPr>
          </a:p>
          <a:p>
            <a:pPr>
              <a:buNone/>
            </a:pPr>
            <a:r>
              <a:rPr lang="zh-TW" altLang="en-US" dirty="0" smtClean="0">
                <a:latin typeface="KaiTi" pitchFamily="49" charset="-122"/>
                <a:ea typeface="KaiTi" pitchFamily="49" charset="-122"/>
                <a:cs typeface="Lucida Sans Unicode" pitchFamily="34" charset="0"/>
              </a:rPr>
              <a:t>  </a:t>
            </a:r>
            <a:endParaRPr lang="en-US" sz="2400" dirty="0" smtClean="0">
              <a:latin typeface="MingLiU" pitchFamily="49" charset="-120"/>
              <a:ea typeface="MingLiU" pitchFamily="49" charset="-120"/>
              <a:cs typeface="Lucida Sans Unicode" pitchFamily="34" charset="0"/>
            </a:endParaRPr>
          </a:p>
          <a:p>
            <a:endParaRPr lang="en-US" altLang="zh-TW" dirty="0" smtClean="0"/>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920" y="420890"/>
            <a:ext cx="7498080" cy="944562"/>
          </a:xfrm>
        </p:spPr>
        <p:txBody>
          <a:bodyPr>
            <a:normAutofit fontScale="90000"/>
          </a:bodyPr>
          <a:lstStyle/>
          <a:p>
            <a:pPr algn="ctr"/>
            <a:r>
              <a:rPr lang="zh-TW" altLang="en-US" sz="4000" b="1" dirty="0" smtClean="0">
                <a:effectLst/>
                <a:latin typeface="MingLiU" pitchFamily="49" charset="-120"/>
                <a:ea typeface="MingLiU" pitchFamily="49" charset="-120"/>
              </a:rPr>
              <a:t>填寫“醫療照護事前指示”的步驟</a:t>
            </a:r>
            <a:r>
              <a:rPr lang="zh-TW" altLang="en-US" sz="3600" b="1" dirty="0" smtClean="0">
                <a:effectLst/>
                <a:latin typeface="MingLiU" pitchFamily="49" charset="-120"/>
                <a:ea typeface="MingLiU" pitchFamily="49" charset="-120"/>
              </a:rPr>
              <a:t> </a:t>
            </a:r>
            <a:r>
              <a:rPr lang="en-US" altLang="zh-TW" sz="3600" b="1" dirty="0" smtClean="0">
                <a:effectLst/>
                <a:latin typeface="MingLiU" pitchFamily="49" charset="-120"/>
                <a:ea typeface="MingLiU" pitchFamily="49" charset="-120"/>
              </a:rPr>
              <a:t/>
            </a:r>
            <a:br>
              <a:rPr lang="en-US" altLang="zh-TW" sz="3600" b="1" dirty="0" smtClean="0">
                <a:effectLst/>
                <a:latin typeface="MingLiU" pitchFamily="49" charset="-120"/>
                <a:ea typeface="MingLiU" pitchFamily="49" charset="-120"/>
              </a:rPr>
            </a:br>
            <a:r>
              <a:rPr lang="en-US" altLang="zh-TW" sz="3100" b="1" dirty="0" smtClean="0">
                <a:effectLst/>
                <a:latin typeface="Arial" pitchFamily="34" charset="0"/>
                <a:ea typeface="MingLiU" pitchFamily="49" charset="-120"/>
                <a:cs typeface="Arial" pitchFamily="34" charset="0"/>
              </a:rPr>
              <a:t>Advance Health Care Directive</a:t>
            </a:r>
            <a:r>
              <a:rPr lang="zh-TW" altLang="en-US" sz="3100" b="1" dirty="0" smtClean="0">
                <a:effectLst/>
                <a:latin typeface="Arial" pitchFamily="34" charset="0"/>
                <a:ea typeface="MingLiU" pitchFamily="49" charset="-120"/>
                <a:cs typeface="Arial" pitchFamily="34" charset="0"/>
              </a:rPr>
              <a:t> </a:t>
            </a:r>
            <a:r>
              <a:rPr lang="en-US" altLang="zh-TW" sz="3100" b="1" dirty="0" smtClean="0">
                <a:effectLst/>
                <a:latin typeface="Arial" pitchFamily="34" charset="0"/>
                <a:ea typeface="MingLiU" pitchFamily="49" charset="-120"/>
                <a:cs typeface="Arial" pitchFamily="34" charset="0"/>
              </a:rPr>
              <a:t>(AHCD)</a:t>
            </a:r>
            <a:endParaRPr lang="en-US" sz="3100" b="1" dirty="0">
              <a:effectLst/>
              <a:latin typeface="Arial" pitchFamily="34" charset="0"/>
              <a:cs typeface="Arial" pitchFamily="34" charset="0"/>
            </a:endParaRPr>
          </a:p>
        </p:txBody>
      </p:sp>
      <p:sp>
        <p:nvSpPr>
          <p:cNvPr id="3" name="Content Placeholder 2"/>
          <p:cNvSpPr>
            <a:spLocks noGrp="1"/>
          </p:cNvSpPr>
          <p:nvPr>
            <p:ph idx="1"/>
          </p:nvPr>
        </p:nvSpPr>
        <p:spPr>
          <a:xfrm>
            <a:off x="1371600" y="1600200"/>
            <a:ext cx="7391400" cy="4419600"/>
          </a:xfrm>
        </p:spPr>
        <p:txBody>
          <a:bodyPr>
            <a:normAutofit/>
          </a:bodyPr>
          <a:lstStyle/>
          <a:p>
            <a:pPr>
              <a:spcBef>
                <a:spcPts val="1200"/>
              </a:spcBef>
            </a:pPr>
            <a:r>
              <a:rPr lang="zh-TW" altLang="en-US" sz="2400" u="sng" dirty="0" smtClean="0">
                <a:latin typeface="KaiTi" pitchFamily="49" charset="-122"/>
                <a:ea typeface="KaiTi" pitchFamily="49" charset="-122"/>
              </a:rPr>
              <a:t>醫療自主計劃的討論</a:t>
            </a:r>
            <a:r>
              <a:rPr lang="en-US" altLang="zh-TW" sz="2400" dirty="0" smtClean="0">
                <a:latin typeface="KaiTi" pitchFamily="49" charset="-122"/>
                <a:ea typeface="KaiTi" pitchFamily="49" charset="-122"/>
              </a:rPr>
              <a:t>:</a:t>
            </a:r>
            <a:r>
              <a:rPr lang="zh-TW" altLang="en-US" sz="2400" dirty="0" smtClean="0">
                <a:latin typeface="KaiTi" pitchFamily="49" charset="-122"/>
                <a:ea typeface="KaiTi" pitchFamily="49" charset="-122"/>
              </a:rPr>
              <a:t> 隨著病人病情的改變，</a:t>
            </a:r>
            <a:r>
              <a:rPr lang="en-US" altLang="zh-TW" sz="2400" dirty="0" smtClean="0">
                <a:latin typeface="KaiTi" pitchFamily="49" charset="-122"/>
                <a:ea typeface="KaiTi" pitchFamily="49" charset="-122"/>
              </a:rPr>
              <a:t>	</a:t>
            </a:r>
            <a:r>
              <a:rPr lang="zh-TW" altLang="en-US" sz="2400" dirty="0" smtClean="0">
                <a:latin typeface="KaiTi" pitchFamily="49" charset="-122"/>
                <a:ea typeface="KaiTi" pitchFamily="49" charset="-122"/>
              </a:rPr>
              <a:t>持續和醫護人員溝通有的醫療選項。</a:t>
            </a:r>
            <a:endParaRPr lang="en-US" altLang="zh-TW" sz="2400" dirty="0" smtClean="0">
              <a:latin typeface="KaiTi" pitchFamily="49" charset="-122"/>
              <a:ea typeface="KaiTi" pitchFamily="49" charset="-122"/>
            </a:endParaRPr>
          </a:p>
          <a:p>
            <a:pPr>
              <a:spcBef>
                <a:spcPts val="1200"/>
              </a:spcBef>
            </a:pPr>
            <a:r>
              <a:rPr lang="zh-TW" altLang="en-US" sz="2400" u="sng" dirty="0" smtClean="0">
                <a:latin typeface="KaiTi" pitchFamily="49" charset="-122"/>
                <a:ea typeface="KaiTi" pitchFamily="49" charset="-122"/>
              </a:rPr>
              <a:t>指定醫療代理人</a:t>
            </a:r>
            <a:r>
              <a:rPr lang="en-US" altLang="zh-TW" sz="2400" dirty="0" smtClean="0">
                <a:latin typeface="KaiTi" pitchFamily="49" charset="-122"/>
                <a:ea typeface="KaiTi" pitchFamily="49" charset="-122"/>
              </a:rPr>
              <a:t>:</a:t>
            </a:r>
            <a:r>
              <a:rPr lang="zh-TW" altLang="en-US" sz="2400" dirty="0" smtClean="0">
                <a:latin typeface="KaiTi" pitchFamily="49" charset="-122"/>
                <a:ea typeface="KaiTi" pitchFamily="49" charset="-122"/>
              </a:rPr>
              <a:t>能夠依照個人的價值觀和希望的照顧方式，執行最合宜的醫療決擇。如果沒有選擇醫療代理人，也可以自己填寫希望的醫療選擇。</a:t>
            </a:r>
            <a:endParaRPr lang="en-US" altLang="zh-TW" sz="2400" dirty="0" smtClean="0">
              <a:latin typeface="KaiTi" pitchFamily="49" charset="-122"/>
              <a:ea typeface="KaiTi" pitchFamily="49" charset="-122"/>
            </a:endParaRPr>
          </a:p>
          <a:p>
            <a:pPr>
              <a:spcBef>
                <a:spcPts val="1200"/>
              </a:spcBef>
            </a:pPr>
            <a:r>
              <a:rPr lang="zh-TW" altLang="en-US" sz="2400" u="sng" dirty="0" smtClean="0">
                <a:latin typeface="KaiTi" pitchFamily="49" charset="-122"/>
                <a:ea typeface="KaiTi" pitchFamily="49" charset="-122"/>
              </a:rPr>
              <a:t>存檔填寫好的事前指示表格書</a:t>
            </a:r>
            <a:r>
              <a:rPr lang="en-US" altLang="zh-TW" sz="2400" dirty="0" smtClean="0">
                <a:latin typeface="KaiTi" pitchFamily="49" charset="-122"/>
                <a:ea typeface="KaiTi" pitchFamily="49" charset="-122"/>
              </a:rPr>
              <a:t>:</a:t>
            </a:r>
            <a:r>
              <a:rPr lang="zh-TW" altLang="en-US" sz="2400" dirty="0" smtClean="0">
                <a:latin typeface="KaiTi" pitchFamily="49" charset="-122"/>
                <a:ea typeface="KaiTi" pitchFamily="49" charset="-122"/>
              </a:rPr>
              <a:t> 一份在醫院病歷、一份給醫療代理人、自己手邊一份。</a:t>
            </a:r>
            <a:endParaRPr lang="en-US" altLang="zh-TW" sz="2400" dirty="0" smtClean="0">
              <a:latin typeface="KaiTi" pitchFamily="49" charset="-122"/>
              <a:ea typeface="KaiTi" pitchFamily="49" charset="-122"/>
            </a:endParaRPr>
          </a:p>
          <a:p>
            <a:pPr>
              <a:spcBef>
                <a:spcPts val="1200"/>
              </a:spcBef>
            </a:pPr>
            <a:r>
              <a:rPr lang="zh-TW" altLang="en-US" sz="2400" u="sng" dirty="0" smtClean="0">
                <a:latin typeface="KaiTi" pitchFamily="49" charset="-122"/>
                <a:ea typeface="KaiTi" pitchFamily="49" charset="-122"/>
              </a:rPr>
              <a:t>定期覆閱和修改</a:t>
            </a:r>
            <a:r>
              <a:rPr lang="en-US" altLang="zh-TW" sz="2400" dirty="0" smtClean="0">
                <a:latin typeface="KaiTi" pitchFamily="49" charset="-122"/>
                <a:ea typeface="KaiTi" pitchFamily="49" charset="-122"/>
              </a:rPr>
              <a:t>:</a:t>
            </a:r>
            <a:r>
              <a:rPr lang="zh-TW" altLang="en-US" sz="2400" dirty="0" smtClean="0">
                <a:latin typeface="KaiTi" pitchFamily="49" charset="-122"/>
                <a:ea typeface="KaiTi" pitchFamily="49" charset="-122"/>
              </a:rPr>
              <a:t> 如末期病情進展改變時、病人意願改變時、短時間內時常往返住院時，做適時的覆閱修改並更改日期。</a:t>
            </a:r>
            <a:endParaRPr lang="en-US" altLang="zh-TW" sz="2400" dirty="0" smtClean="0">
              <a:latin typeface="Arial" panose="020B0604020202020204" pitchFamily="34" charset="0"/>
              <a:ea typeface="KaiTi" pitchFamily="49" charset="-122"/>
              <a:cs typeface="Arial" panose="020B0604020202020204" pitchFamily="34" charset="0"/>
            </a:endParaRPr>
          </a:p>
          <a:p>
            <a:pPr>
              <a:spcBef>
                <a:spcPts val="1200"/>
              </a:spcBef>
            </a:pPr>
            <a:endParaRPr lang="en-US" altLang="zh-TW" sz="2800" dirty="0">
              <a:latin typeface="KaiTi" pitchFamily="49" charset="-122"/>
              <a:ea typeface="KaiTi" pitchFamily="49" charset="-122"/>
            </a:endParaRPr>
          </a:p>
          <a:p>
            <a:endParaRPr lang="en-US" altLang="zh-TW" sz="2400" dirty="0" smtClean="0">
              <a:latin typeface="KaiTi" pitchFamily="49" charset="-122"/>
              <a:ea typeface="KaiTi" pitchFamily="49" charset="-122"/>
            </a:endParaRPr>
          </a:p>
          <a:p>
            <a:endParaRPr lang="en-US" altLang="zh-TW" sz="900" dirty="0" smtClean="0">
              <a:latin typeface="KaiTi" pitchFamily="49" charset="-122"/>
              <a:ea typeface="KaiTi" pitchFamily="49" charset="-122"/>
            </a:endParaRPr>
          </a:p>
          <a:p>
            <a:endParaRPr lang="en-US" altLang="zh-TW" sz="2800" dirty="0" smtClean="0">
              <a:latin typeface="KaiTi" pitchFamily="49" charset="-122"/>
              <a:ea typeface="KaiTi" pitchFamily="49" charset="-122"/>
            </a:endParaRPr>
          </a:p>
        </p:txBody>
      </p:sp>
      <p:pic>
        <p:nvPicPr>
          <p:cNvPr id="15364" name="Picture 4" descr="https://encrypted-tbn0.gstatic.com/images?q=tbn:ANd9GcRNpkkfQwavgH11SSDgy4Jn6bpgo4EP5jLp8g0A-ia66ddBM_ha"/>
          <p:cNvPicPr>
            <a:picLocks noChangeAspect="1" noChangeArrowheads="1"/>
          </p:cNvPicPr>
          <p:nvPr/>
        </p:nvPicPr>
        <p:blipFill>
          <a:blip r:embed="rId3" cstate="print"/>
          <a:srcRect/>
          <a:stretch>
            <a:fillRect/>
          </a:stretch>
        </p:blipFill>
        <p:spPr bwMode="auto">
          <a:xfrm>
            <a:off x="7147056" y="5715000"/>
            <a:ext cx="1615944" cy="908252"/>
          </a:xfrm>
          <a:prstGeom prst="rect">
            <a:avLst/>
          </a:prstGeom>
          <a:noFill/>
        </p:spPr>
      </p:pic>
    </p:spTree>
    <p:extLst>
      <p:ext uri="{BB962C8B-B14F-4D97-AF65-F5344CB8AC3E}">
        <p14:creationId xmlns:p14="http://schemas.microsoft.com/office/powerpoint/2010/main" val="2455504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7498080" cy="792162"/>
          </a:xfrm>
        </p:spPr>
        <p:txBody>
          <a:bodyPr>
            <a:normAutofit fontScale="90000"/>
          </a:bodyPr>
          <a:lstStyle/>
          <a:p>
            <a:pPr algn="ctr"/>
            <a:r>
              <a:rPr lang="zh-TW" altLang="en-US" sz="4900" b="1" dirty="0" smtClean="0">
                <a:effectLst/>
                <a:latin typeface="MingLiU" pitchFamily="49" charset="-120"/>
                <a:ea typeface="MingLiU" pitchFamily="49" charset="-120"/>
              </a:rPr>
              <a:t>指定醫療代理人</a:t>
            </a:r>
            <a:r>
              <a:rPr lang="en-US" altLang="zh-TW" sz="4900" b="1" dirty="0" smtClean="0">
                <a:effectLst/>
                <a:latin typeface="MingLiU" pitchFamily="49" charset="-120"/>
                <a:ea typeface="MingLiU" pitchFamily="49" charset="-120"/>
              </a:rPr>
              <a:t/>
            </a:r>
            <a:br>
              <a:rPr lang="en-US" altLang="zh-TW" sz="4900" b="1" dirty="0" smtClean="0">
                <a:effectLst/>
                <a:latin typeface="MingLiU" pitchFamily="49" charset="-120"/>
                <a:ea typeface="MingLiU" pitchFamily="49" charset="-120"/>
              </a:rPr>
            </a:br>
            <a:r>
              <a:rPr lang="en-US" altLang="zh-TW" sz="3600" b="1" dirty="0" smtClean="0">
                <a:effectLst/>
                <a:latin typeface="Arial" panose="020B0604020202020204" pitchFamily="34" charset="0"/>
                <a:ea typeface="MingLiU" pitchFamily="49" charset="-120"/>
                <a:cs typeface="Arial" panose="020B0604020202020204" pitchFamily="34" charset="0"/>
              </a:rPr>
              <a:t>Designated Agent</a:t>
            </a:r>
            <a:endParaRPr lang="en-US" sz="3600" b="1" dirty="0">
              <a:effectLst/>
              <a:latin typeface="Arial" panose="020B0604020202020204" pitchFamily="34" charset="0"/>
              <a:ea typeface="MingLiU" pitchFamily="49" charset="-120"/>
              <a:cs typeface="Arial" panose="020B0604020202020204" pitchFamily="34" charset="0"/>
            </a:endParaRPr>
          </a:p>
        </p:txBody>
      </p:sp>
      <p:sp>
        <p:nvSpPr>
          <p:cNvPr id="3" name="Content Placeholder 2"/>
          <p:cNvSpPr>
            <a:spLocks noGrp="1"/>
          </p:cNvSpPr>
          <p:nvPr>
            <p:ph idx="1"/>
          </p:nvPr>
        </p:nvSpPr>
        <p:spPr>
          <a:xfrm>
            <a:off x="1002792" y="1838325"/>
            <a:ext cx="7790688" cy="4572000"/>
          </a:xfrm>
        </p:spPr>
        <p:txBody>
          <a:bodyPr>
            <a:normAutofit/>
          </a:bodyPr>
          <a:lstStyle/>
          <a:p>
            <a:pPr>
              <a:spcBef>
                <a:spcPts val="1200"/>
              </a:spcBef>
            </a:pPr>
            <a:r>
              <a:rPr lang="zh-TW" altLang="en-US" sz="2800" dirty="0" smtClean="0">
                <a:latin typeface="KaiTi" pitchFamily="49" charset="-122"/>
                <a:ea typeface="KaiTi" pitchFamily="49" charset="-122"/>
              </a:rPr>
              <a:t>醫療代理人是病人信賴、瞭解並尊重病人對生命的價值觀和意願</a:t>
            </a:r>
            <a:r>
              <a:rPr lang="en-US" altLang="zh-TW" sz="2800" dirty="0" smtClean="0">
                <a:latin typeface="KaiTi" pitchFamily="49" charset="-122"/>
                <a:ea typeface="KaiTi" pitchFamily="49" charset="-122"/>
              </a:rPr>
              <a:t>(</a:t>
            </a:r>
            <a:r>
              <a:rPr lang="zh-TW" altLang="en-US" sz="2800" dirty="0" smtClean="0">
                <a:latin typeface="KaiTi" pitchFamily="49" charset="-122"/>
                <a:ea typeface="KaiTi" pitchFamily="49" charset="-122"/>
              </a:rPr>
              <a:t>即使和本身不同</a:t>
            </a:r>
            <a:r>
              <a:rPr lang="en-US" altLang="zh-TW" sz="2800" dirty="0" smtClean="0">
                <a:latin typeface="KaiTi" pitchFamily="49" charset="-122"/>
                <a:ea typeface="KaiTi" pitchFamily="49" charset="-122"/>
              </a:rPr>
              <a:t>)</a:t>
            </a:r>
            <a:r>
              <a:rPr lang="zh-TW" altLang="en-US" sz="2800" dirty="0" smtClean="0">
                <a:latin typeface="KaiTi" pitchFamily="49" charset="-122"/>
                <a:ea typeface="KaiTi" pitchFamily="49" charset="-122"/>
              </a:rPr>
              <a:t>，考量病人的利益而做決定</a:t>
            </a:r>
            <a:r>
              <a:rPr lang="en-US" altLang="zh-TW" sz="2800" dirty="0" smtClean="0">
                <a:latin typeface="KaiTi" pitchFamily="49" charset="-122"/>
                <a:ea typeface="KaiTi" pitchFamily="49" charset="-122"/>
              </a:rPr>
              <a:t>(</a:t>
            </a:r>
            <a:r>
              <a:rPr lang="zh-TW" altLang="en-US" sz="2800" dirty="0" smtClean="0">
                <a:latin typeface="KaiTi" pitchFamily="49" charset="-122"/>
                <a:ea typeface="KaiTi" pitchFamily="49" charset="-122"/>
              </a:rPr>
              <a:t>即使牽涉到個人的情緒影響</a:t>
            </a:r>
            <a:r>
              <a:rPr lang="en-US" altLang="zh-TW" sz="2800" dirty="0" smtClean="0">
                <a:latin typeface="KaiTi" pitchFamily="49" charset="-122"/>
                <a:ea typeface="KaiTi" pitchFamily="49" charset="-122"/>
              </a:rPr>
              <a:t>)</a:t>
            </a:r>
            <a:r>
              <a:rPr lang="zh-TW" altLang="en-US" sz="2800" dirty="0" smtClean="0">
                <a:latin typeface="KaiTi" pitchFamily="49" charset="-122"/>
                <a:ea typeface="KaiTi" pitchFamily="49" charset="-122"/>
              </a:rPr>
              <a:t>者。</a:t>
            </a:r>
            <a:endParaRPr lang="en-US" altLang="zh-TW" sz="2800" dirty="0" smtClean="0">
              <a:latin typeface="KaiTi" pitchFamily="49" charset="-122"/>
              <a:ea typeface="KaiTi" pitchFamily="49" charset="-122"/>
            </a:endParaRPr>
          </a:p>
          <a:p>
            <a:pPr>
              <a:spcBef>
                <a:spcPts val="1200"/>
              </a:spcBef>
            </a:pPr>
            <a:endParaRPr lang="en-US" altLang="zh-TW" sz="900" dirty="0" smtClean="0">
              <a:latin typeface="KaiTi" pitchFamily="49" charset="-122"/>
              <a:ea typeface="KaiTi" pitchFamily="49" charset="-122"/>
            </a:endParaRPr>
          </a:p>
          <a:p>
            <a:pPr>
              <a:spcBef>
                <a:spcPts val="1200"/>
              </a:spcBef>
            </a:pPr>
            <a:r>
              <a:rPr lang="zh-TW" altLang="en-US" sz="2800" dirty="0" smtClean="0">
                <a:latin typeface="KaiTi" pitchFamily="49" charset="-122"/>
                <a:ea typeface="KaiTi" pitchFamily="49" charset="-122"/>
              </a:rPr>
              <a:t>醫療代理人通常有兩位</a:t>
            </a:r>
            <a:r>
              <a:rPr lang="en-US" altLang="zh-TW" sz="2800" dirty="0" smtClean="0">
                <a:latin typeface="KaiTi" pitchFamily="49" charset="-122"/>
                <a:ea typeface="KaiTi" pitchFamily="49" charset="-122"/>
              </a:rPr>
              <a:t>:</a:t>
            </a:r>
            <a:r>
              <a:rPr lang="zh-TW" altLang="en-US" sz="2800" dirty="0" smtClean="0">
                <a:latin typeface="KaiTi" pitchFamily="49" charset="-122"/>
                <a:ea typeface="KaiTi" pitchFamily="49" charset="-122"/>
              </a:rPr>
              <a:t>主要代理人和次要代理人。可以是家人、朋友或重要關係人。當主要代理人不能聯絡到、因各種因素無法做決定或已死亡時，由次要代理人做決定。</a:t>
            </a:r>
            <a:endParaRPr lang="en-US" altLang="zh-TW" sz="2800" dirty="0" smtClean="0">
              <a:latin typeface="KaiTi" pitchFamily="49" charset="-122"/>
              <a:ea typeface="KaiTi" pitchFamily="49" charset="-122"/>
            </a:endParaRPr>
          </a:p>
          <a:p>
            <a:pPr>
              <a:spcBef>
                <a:spcPts val="1200"/>
              </a:spcBef>
            </a:pPr>
            <a:endParaRPr lang="en-US" altLang="zh-TW" sz="900" dirty="0" smtClean="0">
              <a:latin typeface="KaiTi" pitchFamily="49" charset="-122"/>
              <a:ea typeface="KaiTi" pitchFamily="49" charset="-122"/>
            </a:endParaRPr>
          </a:p>
          <a:p>
            <a:endParaRPr lang="en-US" sz="2800" dirty="0">
              <a:latin typeface="KaiTi" pitchFamily="49" charset="-122"/>
              <a:ea typeface="KaiTi" pitchFamily="49" charset="-122"/>
            </a:endParaRPr>
          </a:p>
        </p:txBody>
      </p:sp>
      <p:sp>
        <p:nvSpPr>
          <p:cNvPr id="12290" name="AutoShape 2" descr="data:image/jpeg;base64,/9j/4AAQSkZJRgABAQAAAQABAAD/2wCEAAkGBxISEhAUEBIPFBAUDQ8PDxAPDw8PDxAPFBQWFhQUFBQYHCggGBolGxQUITEhJSkrLi4uFx8zODMsNygtLisBCgoKDg0OGhAQGiwkHBwsLCwsLCwsLCwsLCwsLCwsLCwsLCwsLCwsLCwsLCwsLCwsLCwsLCwsLCwsLCwsLCwsLP/AABEIAPsAyQMBEQACEQEDEQH/xAAbAAACAwEBAQAAAAAAAAAAAAAAAQIDBQQGB//EADgQAAIBAgUCAwcCBQQDAQAAAAABAgMRBAUSITFBUSJhgQYTMnGRobHB0QcUI0JSM+Hw8WJykiT/xAAaAQADAQEBAQAAAAAAAAAAAAAAAQIDBAUG/8QAMREAAgIBBAEDAQYGAwEAAAAAAAECEQMEEiExQRMiUWEFMlJxkfAUQoGhsdEkYvEj/9oADAMBAAIRAxEAPwD5ccJ7AAIQCExiABAAwABAAAIAAYDABCGAAAAAxAAATpU7uxMpUioxtnrMrwypwu+TyM+RzlR3xjtRVjMRyVjgEnRiYmrc74ROWcjikzoSo5mSjEYjsowGIuYmxpFesQzOuI0sLgFgMQhiAAAQwAAAAABAIYAIYAAAADABCAaADbyTBXd3wcGqy+EdmGFcmtiq3ToccImzZiYuvc78cDCcjOqSOqKOWTIxRZmdFGAAdSQMEV1ZkjOf36HTGc9gLoTAkBgAAMRSHYQ6E0MVBYACwAJoBCGIAAEAEkibKoekLHQmMk6MDh3KSMss9qNccLZ6dJU4pLm255TucrOzozcXXOnHAzlIya1Q7YROScihGpkW04iEdtOIwHOQhnFiKnQaQHPpKETMzYQCAYgsAUAhjAYmxibEmAiQhgAyLGSCQWFE4xJbKSJqJNlEZFIlijG7G3SElbPRZXhlCOpnl58m50d0I7UGLr8jxwCTMfEVTshE5pyOSTOhcHOxxQyTqowAC+4mNHPXqAM4m/qWiSIxlpkaiAQAAAAwGAAJjEIBBcAC4UKwGBZBEM0RdBGbKJTsJAznkjVEmjlWDu7vg5dRlpUb4oeTWxNS2y4RxwjZs2Y+JrHbCJhORwVJnVGJzSZGKKIL6URAdUUAEKsxDOGpK78i0hMrKEOwhk2jM1ZGwyRoQ0MBiGSK4AFwCwAAAAAQ4oGUkWIhlFsJENFWQqTKSJbJ4Si5SSJyTUUXjjbPSQgqcbdbHmN75HX0jMxdY6ccTOUjMrTOuCOWTKbGpkThEBUdVOIASlIQzkr1CkgZzyKJGgGAAWMzNWIBDQmUgYIGRaKJFYAoAJEMB3FQWK46CySYh2NMRSJuRNDLMJh3UkklcnJNQVsvHDe6PT5blWhSlJcfk8rNqN7SR2xxqKKMbU5LxxIk6MXETO+ETlnI4pHQkc7Y4gKzopRALLgAorVAQzkb6lokSQwG2IYrgBYZmwAAAAwAdhWOgcRJjaINF2ZtCaHYqEAgsFhQ7BY6GIdBcQH0P+FOSqtKrKS3jFW/U8X7TeSbWPH+b/JG/qeljt+Wbud4KMIzSttOV7fk8zE2pcnTjnuPneYS8T+Z72FcGWR8mRVmd0InFORCJdGVl0KYikXqNgsdCqMQziqSu/ItAysYhgAgAQxF1zE6LC4xWK4CsVx0Kx6hUCkNTFtL3CbHQrQAILAFAAUIAJAV2aeR5XKtLZbLl9kcmq1CxRN8OK+WfS/YuLwrbgrx3Ul3R4WbVyjkU12v8M11GGOSGxnH7QY7+pOSfhlfbyDBjtFQjtik/B4XM3u7HtYEc+VmROJ3xOGQQgVZBoUKYmMlXjYizRHDXqDSGc7LEJDATAQhiAAJ3MzQBgIBAAAADEMAAAALgFseoKHuC4UFjTEykz6h/DDBRdHEal47KcPOMebHz/2kvUycPpX/AL/tz/Q6Jt44R+rN/KasLV4O17aofNcr6HlzgpKzTIn7X+p4H2hxDhN9mz2dJBSijTLKkeeq1db2PUhDaefOVhHDXZsmZM7KeWPt6jIbLnhWrEuQFGZU9KuRF2aJGHJ9ToRIkAwYARYwEAqAAHckoYAAAAAABQwHQgEMQwAAsA6CwWKjvybL3VqRiu5z6nMscGzp0+Lc7fSPpODq+40+720Ky8+9z5uV5HufbO6UVJUzPxWZrXqi7eXY2hg9tMl+1UzBz961qR6GkW17WYZpWjzdK8T1HT6ODrs2sqxEVbWturQ01dMhp9o9NRVFxvGcd+VwzWUI1akYqUr5Rn1pw1Xuc0kbRPP51jNclGPwx/JUI1yUZUkagJgIg2VQrFcKCxhQ7AKAm0Z2aUACoAGABQ7CCgGAgCgsAUMQDQFHVl+EdWajFXbaRjmyrHG2a4se9nvMqyyOGi2/ia+x4OfO8zrwd8UkqQ8dWSi3/wAv2Fijboro8fmWLae3Xn5HsYcSaOPPkoqw2Ncml9Tf0VHk5PUb4NPD4eE5Wktl1XI48dmcma8skp28Ek/JpxkVJqrTITd8oTyfTs2Yb2acGNn8VTsk939S8dtlKjz8pHQSRuAyEhoTIWNCKCwCEAAAF1jGzehMYCGSNMQ7HcRQAAXAVhcYAIBDEe4/hlgozrtVNrxag3xqasvyeP8Aact22Kfbr/X9zrjux4m65PRZ27St0tv5NbNfVM8zDFr8zpxO0ePzbHXdlwv+XPVwYq5DLOuDzVSpqbZ6cY0qPLlPc7JU6VldbMblbolKka2V46VNpyipRurp9/J9A3f1JcL+h6WjnVCSVozg+WnaS9H8/Ic/Ta4TRmoz8nHjs+gm3vxt8zF4/g0ieSzHGyqzcpfKK7I2hFRRTORGhINhQxXChWAUFgABYLHQ9AWKieozo23BcAsGAcERkgMBDJC4qCwuFBY7gFm17KZQ8VXjTXdX8kcWt1Ho47+TpwRXMpdI+kZZ7Pv38qfwe6UUtrWTdrngZcsnGmuW+b/T+x0yzxUNy8nD7Y/0qtSE3edk2+jk1z6q1zqxYpxm4z7i6YsGRSxqUemfOcwqu7XVv7HtYYrs5c2Tx8nPCN38ufM2b4MDqgrvyIqkNu2dcYr6fcXIWVY/HKmkl/qS6dvmXjx7nfgzlOuPJVlmXzrSbe6SvJviKRslu+6Q3t7KcRFSk1T+FbX7/Iy6NU7KKlOw07HRUUIGhpioiOxUK4wJJioLDUFBYriodjUg2j3D1E0VuBsKCwTCgTGIYWHYqFYdioQxHqf4eZssNioye6acfr/0eV9q4Hkxe3tO/wBDqwJTjKD8nv8A2hz1e/VejxKmoVY9U1tZvucGX/kNzkqcv9cl6fBsh6cvHR4z2pzR4i05PxpW1f5JfqdWlxuD55s0nGMY1E8uqyn8W0uj6HqKG3hHA5XyyyFCSXHP4G1ZKZ1U42XHN0v1ZPkqwdTQnJ9F9+g6t0S+FZ52NVym5S5bOyUUo0jmg7ds2IZnL3bowdoSs6rXM/8Axv2M23GNLyaJKUrfg1cBgYqGpc9uyJ2WgcqfBwZhQ5t6mPTN07Rky2NkQIAsGxoBJDENiGIYqEIYDECYhobEhhcYhqQmh2PUTQ7BsKHYABbhq2iSa6NMjJHdGjTFPbKz0mIx/h1ppqS38pdTzYYudp6E5LbuMyrV1JWZ1xhRwzyWc0MFrl4XbvfdHTGXFM5ZLng9Ll3s5jNKqRpxqU0r+GSnC3nZ3RosMquPKMXnhdPhllSVJq0qVWMkuiUo+nFvuZOUV2qf7/ItKXh8GNnE6Olxjru1tey3FjfNlSTfB5v3Z1biFDgIy0hW4H7TUwOaOO19iGmhqmd06ylujJ8miVGbiaHVAnQ6s5WaIQkMRIQCAYrhQWDEhsRRIgGSSuS3RSVnTSy+pLiLt3asjKWohHtmsdNkl0i+OUVOulepm9VA1Wjn5HPKJrrES1URvRT+SEsqqeRS1UCXo8hXLL6i/tfoUs+N+SHpsi8FE6clymvQ0UovpmTjJdonTrtK3R8omWNdlRyOqfRZSnbj6EsVLtGtl3u5aVUelt7ySvbsVFxb5MpqSXB72hk+IhR1Ua9GpBrlSTnpXCvyueDpWOVexpnG8sN1STRi1nNKXvJxTb372Xm2zhnF7uTri1XB5L2hqQ1KMOi8T5u35mmG+2U0Y5uITQ0xNEdHYrcTtL8PiGuTOUPKLjL5O5VU0ZfRlnFUlqdomijStkOVnTLAyjFSfXghz5LUbOSRoiWRGILgAXFRVjEM7cBls6skop3bskc+bURgrZ04tM5cvo9PRyeNHaylNWvJq6T7JfqeVLUyyc9I9HHhjFcF3upMjckaldTDvoVGYiNPCO43kQ0i6FPuiHIosp049SW34JZXicJB9ioZJITin2ZlbJ4SV0rPyOqOqnFmE9LCXgzMVk84bxdzrhq4y4Zx5NJKPMTjjWlF+Jfob7Yv7rOVuS+8jshnU0tKlNR4tfZC9OS8ibi/By4jMJS6v1dyo4/kls5XJ9TSkFhcVDsLDEFgsKItDTE0ON/QHQUzd9lcHTnUXvb6F4pJcvtFfMUKcvd0iZtqPt7OvPqsZyahaydklx8kYZHc2zXGqiebqQszaLJaKyhDABWFZVGllGXOrLyOTU51BHbpdPv9z6PquU+zqoU1sveuLcn/AIq3wo+Tz615p/Q63lV0ujzle+p8fE7+j3PRh0dJOjTaW9xSlbEx6kKgK6k0UkNEFPsOgBVO6HtEVSjcpOhio05W9Ak0IMRHw9thwfuEzPxGCUkrpb2SOiGVxfZnPFGSpmTmWTSp7x3X3O3Bq1Phnn59I48xMk7ThYXGFiuFBY7hQWFxUOx3AZGT2GlyS7o6sNjXCDjG95fE+0eyFKNsUeC6lirmLg4mykmWzipfuT10M4a1Fo1jKyGiqxZNEobtIzlwrNIq3R9K9hcsTlB22jaT+fQ+Y+1NRSf1PZnWPFSPp/8AKK9OTV4NtS+TPFww9PZkyL2SdX/n+p5Ly3uiu0eK9q8idCrqSbpS3jLp6+Z7+TFLBLY+V3F/K/fZ36LVLPD/ALLtGNOaMtrOs5pz7GiQzlnvyaooshTfQlsTJqLFaEEY8g2A6adthSryBOrZwe29hRvcScdON3G3z+xs3w7GTxsdt1yTjfPAS5Rh5xk6trjz1Xc9DTat3tfR5+p0qa3R7POtHqppnmNNAACuFCsLhQ7AKCxphQWO4qHZH5D77F+R04fE9GZSx10XGd9ndFqS3MqNCP8AKoNzCkUZXR1TQaidRN9Jj3TPtHsHhlGld8ylt8lsfEfamRvJXwdWslzSPd4ZK2l8Pg9L7IljzYZaLP1LmL+p8/ntS9SPjszM0rU7SoYleFrwz7dmgjmy6aL0eqVqP3Wu18NfK/8ADrwY3JrPhfPlHz3PcpdNt03qhfa3by/YeHNFume3iy7lzwzArVfzudaibleq/wAvuVQGlhKbtd8HNkfNCZLft8ieBErbO/Zi8gVUqL79C5SQFk4PRbyfqSn7rEZ2EhJTj57W9DoyNOLAuzKcvCmuqIwpcsGV4rePp9i4cMH0eTznCaJJriSv6nr6XLuVPweVq8W2VryZx1nHQrFWKhWHYqEAqABjTAAuACaHYFtCu1yZyx3yioy+Tr/mjLazS0aPs/S5ZxauXg9XQx4bPsWQpRo0bcaFe3d8/c+N1XOSV/JGfmTNiWZJeFu0uj8zDbkpU+Ecf8PbtHJjsxp1Y6Ky/wDWpH4os9dazLlgo5vdXT8lY9M8Ut2Lz48M8tjZTo7PxUm9prdP9ioRjPmPZ6EHGX0ZmYqhSqb8N77WT/3N8c5w4NFaOGnl/i2aasrdH9DeWX2lWaLpWVt0c27mwCFH6A5ALEJJWXVhC2wJU6fPYlsTLZRtDrx07kp3IRiUIeKDv/c/Tk7ZPhlEszg7wvxqQsLVMTK8RLb0KguQZg53K8IpdFuejpE1Js4NZJUkYB6R5wAPgLBYqFYdhQWCxUFh2FBYLFQrBYUJopMlojp8x2g5PR5BOzt5nj6tWrPb0cqVH1L2YxycXSk94+KPnF8/Rny+sw+7evPY9RH+ZEM5xO7V/FG/qitPjHiXBirNuknv0bO3+H+DbaiUc0a22afMXwHo+SXBMz8Vondwehq70/2+nY3huX3uRO0Z7xk4fFx3XB0elGXRDzOPaO7D51K3i8S6X5+pzz0q8cFLLBl0c1g+E19yHp5ItTT8gsRCUlaW2/1DZKKKs7YV4pfEuUYuDvoC7E146Huto7K6REIPcSkYWHrRTp7pcb3R3Ti2mW2i3OsVDw+K/iXW5Gmxy54IlJRXJnYvF3vp2TVrv9jqx4H5OfJqElwYmK+F27O7PSxqjzZyt2YqkddNGVpjAAAAuA7HcVDsAAAAACgsFioLDsVGnl8mpJo4cyTVHoYW07PX0sTLTGdN2qQ3T/Q8dwVuMumehuTXPknWzlVlfiol4o8b915BHTPE68ExpcIx8Tib37/ZnXDHQpTo5P55rZ/9G3opnO8tFixerhv9UT6VE+sOVVtc+V/3GsaTIlksrcZwXl5bxZsqfZzt/BKjiO6t5q8RvGg3s1MNWj1+rX6q4liiDyyPW5JgsPUS1wpy81VUG/RnViw4GqlFX+Zy5dRmX3ZP9DbrezmDcf8ASn6VIs2Wk0/4Tn/jdT+I8nnOS0IO9ODVv8pr9xzw4EuImkNTmfbMOok9vB2tyzjeOMekdPqyl2zlrUbdG/t9iGxoxs1qpQkl2saYE3JCyuos80p2PTqzzlNpl9Ot3M3A3hlsuizNo3TsZIwGAAIAGMABMVDsdwoLNbAR3Vzz8rPSwxN6nPTHY4GrZ0PgxsXLxXWz7rk7ca4oxkzlq41v4uf8lx69jaOJfymE8r8lLrfQ0UDnlM6MPK2/3X6kyQJmhSn6fhmVFWd9OK4e34JsTQVML2t9LplxkQTw1Rxdmk16NP5G8JmU42e49mcTS2Tpwfk4nXjnB8NI48sZ9pnqJ/y1v9KKfl1NNmNeEYf/AF+TyeeVaO+mEU+ODLJkxpUkdGOE/LPIYupzt8rbHHOfwdcYmRia3z+5krNuDBzarsl3d/Q7NPHmznzy4oybHacFCACcKliXGzSORo6IVbmbjR0xyWTTIo0sdxUOxgAWCwoQxBcVAbGFnY8+aPVgzSdbwnNt5NWzNrs6YGEjiqHRE5pnO1bh28uhsnfZzNfBfh8Vp5281uiJY76GpV2a2GqRlw19jCUWuzRM0KFRx7PykZOJVndQlF/C9L/xvsTTQi2VJPZre+/7o1gzOSNXLIOHHHrc7MVHNkNLFZjJKzd1bqa5ejOC5POY/GXv19Xc4ZR5OqPR5vFyld2b/DKSKs4a0nZuU/CNLmkh38mJi6up/g7ccdqOPLK2UWNTEQAACC4AnRdTqmbibwyFqkRRtZIRVgFBY7iodhcVDNClM5JI7YSL/fGe003ldSZSRLkUSNEZsg4FbjPaJodktEHT7bM0UvkzcPgvpZjVhte6XGpX/wBxenCRG6SOmlne/ih/8v8AcmWn+BxymthvaGm7KetLvZNr6GXpNFOVnoML7SYa1nU7bunO/wCDWEkuzGUG+ivH59hXxVXl4J7/AGK3WJQaPNYzOKTfhlJ/KLX5DY2WpJGTiM0u9l6yf6IpYvkTyI4a+IcuXfy6I1jGjOUzmZqYvkQCIjEDATEAgQwRdTmZtHRCZcmQbWAUFjEFgAzqizmaOlMtUiGi02DkFDsiAguFDsTYyXyJoZLRFwLUiHErdI0UzGWMdOLXS5apmb3IvVVL+1FemifUZRWrrsifTSH6jOWUy0iHJlbZRNsTAQhiABiYCExksiMkAAlATLiXwZmzoiywksaExoYrKo6Uc5uFwoLC4UFjuA7C4gsExhYXFQWhgAiiWW0xpkuIVYpmimZPGjhqUuxanZm8ZRKLLTIcWiDKIYkAIdgHQrAILDERaAloi0MmhDESiJlxL4IzZ0RLESWSRLKQxDsuMTYkIYAIQDABDAYgAYBQiiScZCoAcgDgraKsVFbiWmZtFcqZakQ4FTpF7jLYJwYWG1isOxUxWHZNBYLCg0BYbBe7DcLYOMRNlKJZGJLZokTEWK4BYtQUKz2vsV7OUMYq/v6lSDg6agoTpx1OantaUW3uorbuYQin2bZJuFUjupeyOHdKM3PEKclF6HZaU6/u276OUtrPr9CtiIeaRyZ/7M4aisI6eJlatVxMK05ulUjS91GnK1o28V5NWb7cA4pDhNyvjoqn7OYZRU/56lp//TFP+mlOpS+G3ibWpShK2mW1/FdxubFXY/Ulf3TkjkdLVNPGUUo1VCEr4d642b95b39lFtJLd7tatK3FsXyP1H+Euq+ztDwqnj8PObq6ZLTGEI01Zyq6veO6UW5Wt/ZK3S5sXyHqP8JDC5Lh6kJTji4QvWapQrOipqkvfW94tafvH7ulwtP9aO/LitqKcpLx+/3/AIJYL2VlKi6tarHDNVHTdPEQdJp6HKN3NxtqtZbW8+g1D5FLIrpKyGLyCjCEpLH4WclT1xhCzc2lUlpupbfAl85pWQbUCm+qMNGbNEmJjATiFg4isOyKItFJktC0j3C2goA5D2g6YKYbCDplKRDgLQPcLaS0C3FbRaB7hbRaQsVDsBSQOIkw2lcolpmbRCxRNHfY4meghuKACMVuN9Ex7LbEGnghYdkA0OwoTGIjFLshsSdjsAmSQmUhMBMEADsA2iBb6M/I7CsdEUNiRJEspDaFZTSIFIzBoaYNcCQPgS5GwQ2Rkik+CWuRABGSKQmQsUQf/9k="/>
          <p:cNvSpPr>
            <a:spLocks noChangeAspect="1" noChangeArrowheads="1"/>
          </p:cNvSpPr>
          <p:nvPr/>
        </p:nvSpPr>
        <p:spPr bwMode="auto">
          <a:xfrm>
            <a:off x="155575" y="-1790700"/>
            <a:ext cx="299085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2" name="AutoShape 4" descr="data:image/jpeg;base64,/9j/4AAQSkZJRgABAQAAAQABAAD/2wCEAAkGBxISEhAUEBIPFBAUDQ8PDxAPDw8PDxAPFBQWFhQUFBQYHCggGBolGxQUITEhJSkrLi4uFx8zODMsNygtLisBCgoKDg0OGhAQGiwkHBwsLCwsLCwsLCwsLCwsLCwsLCwsLCwsLCwsLCwsLCwsLCwsLCwsLCwsLCwsLCwsLCwsLP/AABEIAPsAyQMBEQACEQEDEQH/xAAbAAACAwEBAQAAAAAAAAAAAAAAAQIDBQQGB//EADgQAAIBAgUCAwcCBQQDAQAAAAABAgMRBAUSITFBUSJhgQYTMnGRobHB0QcUI0JSM+Hw8WJykiT/xAAaAQADAQEBAQAAAAAAAAAAAAAAAQIDBAUG/8QAMREAAgIBBAEDAQYGAwEAAAAAAAECEQMEEiExQRMiUWEFMlJxkfAUQoGhsdEkYvEj/9oADAMBAAIRAxEAPwD5ccJ7AAIQCExiABAAwABAAAIAAYDABCGAAAAAxAAATpU7uxMpUioxtnrMrwypwu+TyM+RzlR3xjtRVjMRyVjgEnRiYmrc74ROWcjikzoSo5mSjEYjsowGIuYmxpFesQzOuI0sLgFgMQhiAAAQwAAAAABAIYAIYAAAADABCAaADbyTBXd3wcGqy+EdmGFcmtiq3ToccImzZiYuvc78cDCcjOqSOqKOWTIxRZmdFGAAdSQMEV1ZkjOf36HTGc9gLoTAkBgAAMRSHYQ6E0MVBYACwAJoBCGIAAEAEkibKoekLHQmMk6MDh3KSMss9qNccLZ6dJU4pLm255TucrOzozcXXOnHAzlIya1Q7YROScihGpkW04iEdtOIwHOQhnFiKnQaQHPpKETMzYQCAYgsAUAhjAYmxibEmAiQhgAyLGSCQWFE4xJbKSJqJNlEZFIlijG7G3SElbPRZXhlCOpnl58m50d0I7UGLr8jxwCTMfEVTshE5pyOSTOhcHOxxQyTqowAC+4mNHPXqAM4m/qWiSIxlpkaiAQAAAAwGAAJjEIBBcAC4UKwGBZBEM0RdBGbKJTsJAznkjVEmjlWDu7vg5dRlpUb4oeTWxNS2y4RxwjZs2Y+JrHbCJhORwVJnVGJzSZGKKIL6URAdUUAEKsxDOGpK78i0hMrKEOwhk2jM1ZGwyRoQ0MBiGSK4AFwCwAAAAAQ4oGUkWIhlFsJENFWQqTKSJbJ4Si5SSJyTUUXjjbPSQgqcbdbHmN75HX0jMxdY6ccTOUjMrTOuCOWTKbGpkThEBUdVOIASlIQzkr1CkgZzyKJGgGAAWMzNWIBDQmUgYIGRaKJFYAoAJEMB3FQWK46CySYh2NMRSJuRNDLMJh3UkklcnJNQVsvHDe6PT5blWhSlJcfk8rNqN7SR2xxqKKMbU5LxxIk6MXETO+ETlnI4pHQkc7Y4gKzopRALLgAorVAQzkb6lokSQwG2IYrgBYZmwAAAAwAdhWOgcRJjaINF2ZtCaHYqEAgsFhQ7BY6GIdBcQH0P+FOSqtKrKS3jFW/U8X7TeSbWPH+b/JG/qeljt+Wbud4KMIzSttOV7fk8zE2pcnTjnuPneYS8T+Z72FcGWR8mRVmd0InFORCJdGVl0KYikXqNgsdCqMQziqSu/ItAysYhgAgAQxF1zE6LC4xWK4CsVx0Kx6hUCkNTFtL3CbHQrQAILAFAAUIAJAV2aeR5XKtLZbLl9kcmq1CxRN8OK+WfS/YuLwrbgrx3Ul3R4WbVyjkU12v8M11GGOSGxnH7QY7+pOSfhlfbyDBjtFQjtik/B4XM3u7HtYEc+VmROJ3xOGQQgVZBoUKYmMlXjYizRHDXqDSGc7LEJDATAQhiAAJ3MzQBgIBAAAADEMAAAALgFseoKHuC4UFjTEykz6h/DDBRdHEal47KcPOMebHz/2kvUycPpX/AL/tz/Q6Jt44R+rN/KasLV4O17aofNcr6HlzgpKzTIn7X+p4H2hxDhN9mz2dJBSijTLKkeeq1db2PUhDaefOVhHDXZsmZM7KeWPt6jIbLnhWrEuQFGZU9KuRF2aJGHJ9ToRIkAwYARYwEAqAAHckoYAAAAAABQwHQgEMQwAAsA6CwWKjvybL3VqRiu5z6nMscGzp0+Lc7fSPpODq+40+720Ky8+9z5uV5HufbO6UVJUzPxWZrXqi7eXY2hg9tMl+1UzBz961qR6GkW17WYZpWjzdK8T1HT6ODrs2sqxEVbWturQ01dMhp9o9NRVFxvGcd+VwzWUI1akYqUr5Rn1pw1Xuc0kbRPP51jNclGPwx/JUI1yUZUkagJgIg2VQrFcKCxhQ7AKAm0Z2aUACoAGABQ7CCgGAgCgsAUMQDQFHVl+EdWajFXbaRjmyrHG2a4se9nvMqyyOGi2/ia+x4OfO8zrwd8UkqQ8dWSi3/wAv2Fijboro8fmWLae3Xn5HsYcSaOPPkoqw2Ncml9Tf0VHk5PUb4NPD4eE5Wktl1XI48dmcma8skp28Ek/JpxkVJqrTITd8oTyfTs2Yb2acGNn8VTsk939S8dtlKjz8pHQSRuAyEhoTIWNCKCwCEAAAF1jGzehMYCGSNMQ7HcRQAAXAVhcYAIBDEe4/hlgozrtVNrxag3xqasvyeP8Aact22Kfbr/X9zrjux4m65PRZ27St0tv5NbNfVM8zDFr8zpxO0ePzbHXdlwv+XPVwYq5DLOuDzVSpqbZ6cY0qPLlPc7JU6VldbMblbolKka2V46VNpyipRurp9/J9A3f1JcL+h6WjnVCSVozg+WnaS9H8/Ic/Ta4TRmoz8nHjs+gm3vxt8zF4/g0ieSzHGyqzcpfKK7I2hFRRTORGhINhQxXChWAUFgABYLHQ9AWKieozo23BcAsGAcERkgMBDJC4qCwuFBY7gFm17KZQ8VXjTXdX8kcWt1Ho47+TpwRXMpdI+kZZ7Pv38qfwe6UUtrWTdrngZcsnGmuW+b/T+x0yzxUNy8nD7Y/0qtSE3edk2+jk1z6q1zqxYpxm4z7i6YsGRSxqUemfOcwqu7XVv7HtYYrs5c2Tx8nPCN38ufM2b4MDqgrvyIqkNu2dcYr6fcXIWVY/HKmkl/qS6dvmXjx7nfgzlOuPJVlmXzrSbe6SvJviKRslu+6Q3t7KcRFSk1T+FbX7/Iy6NU7KKlOw07HRUUIGhpioiOxUK4wJJioLDUFBYriodjUg2j3D1E0VuBsKCwTCgTGIYWHYqFYdioQxHqf4eZssNioye6acfr/0eV9q4Hkxe3tO/wBDqwJTjKD8nv8A2hz1e/VejxKmoVY9U1tZvucGX/kNzkqcv9cl6fBsh6cvHR4z2pzR4i05PxpW1f5JfqdWlxuD55s0nGMY1E8uqyn8W0uj6HqKG3hHA5XyyyFCSXHP4G1ZKZ1U42XHN0v1ZPkqwdTQnJ9F9+g6t0S+FZ52NVym5S5bOyUUo0jmg7ds2IZnL3bowdoSs6rXM/8Axv2M23GNLyaJKUrfg1cBgYqGpc9uyJ2WgcqfBwZhQ5t6mPTN07Rky2NkQIAsGxoBJDENiGIYqEIYDECYhobEhhcYhqQmh2PUTQ7BsKHYABbhq2iSa6NMjJHdGjTFPbKz0mIx/h1ppqS38pdTzYYudp6E5LbuMyrV1JWZ1xhRwzyWc0MFrl4XbvfdHTGXFM5ZLng9Ll3s5jNKqRpxqU0r+GSnC3nZ3RosMquPKMXnhdPhllSVJq0qVWMkuiUo+nFvuZOUV2qf7/ItKXh8GNnE6Olxjru1tey3FjfNlSTfB5v3Z1biFDgIy0hW4H7TUwOaOO19iGmhqmd06ylujJ8miVGbiaHVAnQ6s5WaIQkMRIQCAYrhQWDEhsRRIgGSSuS3RSVnTSy+pLiLt3asjKWohHtmsdNkl0i+OUVOulepm9VA1Wjn5HPKJrrES1URvRT+SEsqqeRS1UCXo8hXLL6i/tfoUs+N+SHpsi8FE6clymvQ0UovpmTjJdonTrtK3R8omWNdlRyOqfRZSnbj6EsVLtGtl3u5aVUelt7ySvbsVFxb5MpqSXB72hk+IhR1Ua9GpBrlSTnpXCvyueDpWOVexpnG8sN1STRi1nNKXvJxTb372Xm2zhnF7uTri1XB5L2hqQ1KMOi8T5u35mmG+2U0Y5uITQ0xNEdHYrcTtL8PiGuTOUPKLjL5O5VU0ZfRlnFUlqdomijStkOVnTLAyjFSfXghz5LUbOSRoiWRGILgAXFRVjEM7cBls6skop3bskc+bURgrZ04tM5cvo9PRyeNHaylNWvJq6T7JfqeVLUyyc9I9HHhjFcF3upMjckaldTDvoVGYiNPCO43kQ0i6FPuiHIosp049SW34JZXicJB9ioZJITin2ZlbJ4SV0rPyOqOqnFmE9LCXgzMVk84bxdzrhq4y4Zx5NJKPMTjjWlF+Jfob7Yv7rOVuS+8jshnU0tKlNR4tfZC9OS8ibi/By4jMJS6v1dyo4/kls5XJ9TSkFhcVDsLDEFgsKItDTE0ON/QHQUzd9lcHTnUXvb6F4pJcvtFfMUKcvd0iZtqPt7OvPqsZyahaydklx8kYZHc2zXGqiebqQszaLJaKyhDABWFZVGllGXOrLyOTU51BHbpdPv9z6PquU+zqoU1sveuLcn/AIq3wo+Tz615p/Q63lV0ujzle+p8fE7+j3PRh0dJOjTaW9xSlbEx6kKgK6k0UkNEFPsOgBVO6HtEVSjcpOhio05W9Ak0IMRHw9thwfuEzPxGCUkrpb2SOiGVxfZnPFGSpmTmWTSp7x3X3O3Bq1Phnn59I48xMk7ThYXGFiuFBY7hQWFxUOx3AZGT2GlyS7o6sNjXCDjG95fE+0eyFKNsUeC6lirmLg4mykmWzipfuT10M4a1Fo1jKyGiqxZNEobtIzlwrNIq3R9K9hcsTlB22jaT+fQ+Y+1NRSf1PZnWPFSPp/8AKK9OTV4NtS+TPFww9PZkyL2SdX/n+p5Ly3uiu0eK9q8idCrqSbpS3jLp6+Z7+TFLBLY+V3F/K/fZ36LVLPD/ALLtGNOaMtrOs5pz7GiQzlnvyaooshTfQlsTJqLFaEEY8g2A6adthSryBOrZwe29hRvcScdON3G3z+xs3w7GTxsdt1yTjfPAS5Rh5xk6trjz1Xc9DTat3tfR5+p0qa3R7POtHqppnmNNAACuFCsLhQ7AKCxphQWO4qHZH5D77F+R04fE9GZSx10XGd9ndFqS3MqNCP8AKoNzCkUZXR1TQaidRN9Jj3TPtHsHhlGld8ylt8lsfEfamRvJXwdWslzSPd4ZK2l8Pg9L7IljzYZaLP1LmL+p8/ntS9SPjszM0rU7SoYleFrwz7dmgjmy6aL0eqVqP3Wu18NfK/8ADrwY3JrPhfPlHz3PcpdNt03qhfa3by/YeHNFume3iy7lzwzArVfzudaibleq/wAvuVQGlhKbtd8HNkfNCZLft8ieBErbO/Zi8gVUqL79C5SQFk4PRbyfqSn7rEZ2EhJTj57W9DoyNOLAuzKcvCmuqIwpcsGV4rePp9i4cMH0eTznCaJJriSv6nr6XLuVPweVq8W2VryZx1nHQrFWKhWHYqEAqABjTAAuACaHYFtCu1yZyx3yioy+Tr/mjLazS0aPs/S5ZxauXg9XQx4bPsWQpRo0bcaFe3d8/c+N1XOSV/JGfmTNiWZJeFu0uj8zDbkpU+Ecf8PbtHJjsxp1Y6Ky/wDWpH4os9dazLlgo5vdXT8lY9M8Ut2Lz48M8tjZTo7PxUm9prdP9ioRjPmPZ6EHGX0ZmYqhSqb8N77WT/3N8c5w4NFaOGnl/i2aasrdH9DeWX2lWaLpWVt0c27mwCFH6A5ALEJJWXVhC2wJU6fPYlsTLZRtDrx07kp3IRiUIeKDv/c/Tk7ZPhlEszg7wvxqQsLVMTK8RLb0KguQZg53K8IpdFuejpE1Js4NZJUkYB6R5wAPgLBYqFYdhQWCxUFh2FBYLFQrBYUJopMlojp8x2g5PR5BOzt5nj6tWrPb0cqVH1L2YxycXSk94+KPnF8/Rny+sw+7evPY9RH+ZEM5xO7V/FG/qitPjHiXBirNuknv0bO3+H+DbaiUc0a22afMXwHo+SXBMz8Vondwehq70/2+nY3huX3uRO0Z7xk4fFx3XB0elGXRDzOPaO7D51K3i8S6X5+pzz0q8cFLLBl0c1g+E19yHp5ItTT8gsRCUlaW2/1DZKKKs7YV4pfEuUYuDvoC7E146Huto7K6REIPcSkYWHrRTp7pcb3R3Ti2mW2i3OsVDw+K/iXW5Gmxy54IlJRXJnYvF3vp2TVrv9jqx4H5OfJqElwYmK+F27O7PSxqjzZyt2YqkddNGVpjAAAAuA7HcVDsAAAAACgsFioLDsVGnl8mpJo4cyTVHoYW07PX0sTLTGdN2qQ3T/Q8dwVuMumehuTXPknWzlVlfiol4o8b915BHTPE68ExpcIx8Tib37/ZnXDHQpTo5P55rZ/9G3opnO8tFixerhv9UT6VE+sOVVtc+V/3GsaTIlksrcZwXl5bxZsqfZzt/BKjiO6t5q8RvGg3s1MNWj1+rX6q4liiDyyPW5JgsPUS1wpy81VUG/RnViw4GqlFX+Zy5dRmX3ZP9DbrezmDcf8ASn6VIs2Wk0/4Tn/jdT+I8nnOS0IO9ODVv8pr9xzw4EuImkNTmfbMOok9vB2tyzjeOMekdPqyl2zlrUbdG/t9iGxoxs1qpQkl2saYE3JCyuos80p2PTqzzlNpl9Ot3M3A3hlsuizNo3TsZIwGAAIAGMABMVDsdwoLNbAR3Vzz8rPSwxN6nPTHY4GrZ0PgxsXLxXWz7rk7ca4oxkzlq41v4uf8lx69jaOJfymE8r8lLrfQ0UDnlM6MPK2/3X6kyQJmhSn6fhmVFWd9OK4e34JsTQVML2t9LplxkQTw1Rxdmk16NP5G8JmU42e49mcTS2Tpwfk4nXjnB8NI48sZ9pnqJ/y1v9KKfl1NNmNeEYf/AF+TyeeVaO+mEU+ODLJkxpUkdGOE/LPIYupzt8rbHHOfwdcYmRia3z+5krNuDBzarsl3d/Q7NPHmznzy4oybHacFCACcKliXGzSORo6IVbmbjR0xyWTTIo0sdxUOxgAWCwoQxBcVAbGFnY8+aPVgzSdbwnNt5NWzNrs6YGEjiqHRE5pnO1bh28uhsnfZzNfBfh8Vp5281uiJY76GpV2a2GqRlw19jCUWuzRM0KFRx7PykZOJVndQlF/C9L/xvsTTQi2VJPZre+/7o1gzOSNXLIOHHHrc7MVHNkNLFZjJKzd1bqa5ejOC5POY/GXv19Xc4ZR5OqPR5vFyld2b/DKSKs4a0nZuU/CNLmkh38mJi6up/g7ccdqOPLK2UWNTEQAACC4AnRdTqmbibwyFqkRRtZIRVgFBY7iodhcVDNClM5JI7YSL/fGe003ldSZSRLkUSNEZsg4FbjPaJodktEHT7bM0UvkzcPgvpZjVhte6XGpX/wBxenCRG6SOmlne/ih/8v8AcmWn+BxymthvaGm7KetLvZNr6GXpNFOVnoML7SYa1nU7bunO/wCDWEkuzGUG+ivH59hXxVXl4J7/AGK3WJQaPNYzOKTfhlJ/KLX5DY2WpJGTiM0u9l6yf6IpYvkTyI4a+IcuXfy6I1jGjOUzmZqYvkQCIjEDATEAgQwRdTmZtHRCZcmQbWAUFjEFgAzqizmaOlMtUiGi02DkFDsiAguFDsTYyXyJoZLRFwLUiHErdI0UzGWMdOLXS5apmb3IvVVL+1FemifUZRWrrsifTSH6jOWUy0iHJlbZRNsTAQhiABiYCExksiMkAAlATLiXwZmzoiywksaExoYrKo6Uc5uFwoLC4UFjuA7C4gsExhYXFQWhgAiiWW0xpkuIVYpmimZPGjhqUuxanZm8ZRKLLTIcWiDKIYkAIdgHQrAILDERaAloi0MmhDESiJlxL4IzZ0RLESWSRLKQxDsuMTYkIYAIQDABDAYgAYBQiiScZCoAcgDgraKsVFbiWmZtFcqZakQ4FTpF7jLYJwYWG1isOxUxWHZNBYLCg0BYbBe7DcLYOMRNlKJZGJLZokTEWK4BYtQUKz2vsV7OUMYq/v6lSDg6agoTpx1OantaUW3uorbuYQin2bZJuFUjupeyOHdKM3PEKclF6HZaU6/u276OUtrPr9CtiIeaRyZ/7M4aisI6eJlatVxMK05ulUjS91GnK1o28V5NWb7cA4pDhNyvjoqn7OYZRU/56lp//TFP+mlOpS+G3ibWpShK2mW1/FdxubFXY/Ulf3TkjkdLVNPGUUo1VCEr4d642b95b39lFtJLd7tatK3FsXyP1H+Euq+ztDwqnj8PObq6ZLTGEI01Zyq6veO6UW5Wt/ZK3S5sXyHqP8JDC5Lh6kJTji4QvWapQrOipqkvfW94tafvH7ulwtP9aO/LitqKcpLx+/3/AIJYL2VlKi6tarHDNVHTdPEQdJp6HKN3NxtqtZbW8+g1D5FLIrpKyGLyCjCEpLH4WclT1xhCzc2lUlpupbfAl85pWQbUCm+qMNGbNEmJjATiFg4isOyKItFJktC0j3C2goA5D2g6YKYbCDplKRDgLQPcLaS0C3FbRaB7hbRaQsVDsBSQOIkw2lcolpmbRCxRNHfY4meghuKACMVuN9Ex7LbEGnghYdkA0OwoTGIjFLshsSdjsAmSQmUhMBMEADsA2iBb6M/I7CsdEUNiRJEspDaFZTSIFIzBoaYNcCQPgS5GwQ2Rkik+CWuRABGSKQmQsUQf/9k="/>
          <p:cNvSpPr>
            <a:spLocks noChangeAspect="1" noChangeArrowheads="1"/>
          </p:cNvSpPr>
          <p:nvPr/>
        </p:nvSpPr>
        <p:spPr bwMode="auto">
          <a:xfrm>
            <a:off x="155575" y="-1790700"/>
            <a:ext cx="299085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4" name="AutoShape 6" descr="data:image/jpeg;base64,/9j/4AAQSkZJRgABAQAAAQABAAD/2wCEAAkGBxISEhAUEBIPFBAUDQ8PDxAPDw8PDxAPFBQWFhQUFBQYHCggGBolGxQUITEhJSkrLi4uFx8zODMsNygtLisBCgoKDg0OGhAQGiwkHBwsLCwsLCwsLCwsLCwsLCwsLCwsLCwsLCwsLCwsLCwsLCwsLCwsLCwsLCwsLCwsLCwsLP/AABEIAPsAyQMBEQACEQEDEQH/xAAbAAACAwEBAQAAAAAAAAAAAAAAAQIDBQQGB//EADgQAAIBAgUCAwcCBQQDAQAAAAABAgMRBAUSITFBUSJhgQYTMnGRobHB0QcUI0JSM+Hw8WJykiT/xAAaAQADAQEBAQAAAAAAAAAAAAAAAQIDBAUG/8QAMREAAgIBBAEDAQYGAwEAAAAAAAECEQMEEiExQRMiUWEFMlJxkfAUQoGhsdEkYvEj/9oADAMBAAIRAxEAPwD5ccJ7AAIQCExiABAAwABAAAIAAYDABCGAAAAAxAAATpU7uxMpUioxtnrMrwypwu+TyM+RzlR3xjtRVjMRyVjgEnRiYmrc74ROWcjikzoSo5mSjEYjsowGIuYmxpFesQzOuI0sLgFgMQhiAAAQwAAAAABAIYAIYAAAADABCAaADbyTBXd3wcGqy+EdmGFcmtiq3ToccImzZiYuvc78cDCcjOqSOqKOWTIxRZmdFGAAdSQMEV1ZkjOf36HTGc9gLoTAkBgAAMRSHYQ6E0MVBYACwAJoBCGIAAEAEkibKoekLHQmMk6MDh3KSMss9qNccLZ6dJU4pLm255TucrOzozcXXOnHAzlIya1Q7YROScihGpkW04iEdtOIwHOQhnFiKnQaQHPpKETMzYQCAYgsAUAhjAYmxibEmAiQhgAyLGSCQWFE4xJbKSJqJNlEZFIlijG7G3SElbPRZXhlCOpnl58m50d0I7UGLr8jxwCTMfEVTshE5pyOSTOhcHOxxQyTqowAC+4mNHPXqAM4m/qWiSIxlpkaiAQAAAAwGAAJjEIBBcAC4UKwGBZBEM0RdBGbKJTsJAznkjVEmjlWDu7vg5dRlpUb4oeTWxNS2y4RxwjZs2Y+JrHbCJhORwVJnVGJzSZGKKIL6URAdUUAEKsxDOGpK78i0hMrKEOwhk2jM1ZGwyRoQ0MBiGSK4AFwCwAAAAAQ4oGUkWIhlFsJENFWQqTKSJbJ4Si5SSJyTUUXjjbPSQgqcbdbHmN75HX0jMxdY6ccTOUjMrTOuCOWTKbGpkThEBUdVOIASlIQzkr1CkgZzyKJGgGAAWMzNWIBDQmUgYIGRaKJFYAoAJEMB3FQWK46CySYh2NMRSJuRNDLMJh3UkklcnJNQVsvHDe6PT5blWhSlJcfk8rNqN7SR2xxqKKMbU5LxxIk6MXETO+ETlnI4pHQkc7Y4gKzopRALLgAorVAQzkb6lokSQwG2IYrgBYZmwAAAAwAdhWOgcRJjaINF2ZtCaHYqEAgsFhQ7BY6GIdBcQH0P+FOSqtKrKS3jFW/U8X7TeSbWPH+b/JG/qeljt+Wbud4KMIzSttOV7fk8zE2pcnTjnuPneYS8T+Z72FcGWR8mRVmd0InFORCJdGVl0KYikXqNgsdCqMQziqSu/ItAysYhgAgAQxF1zE6LC4xWK4CsVx0Kx6hUCkNTFtL3CbHQrQAILAFAAUIAJAV2aeR5XKtLZbLl9kcmq1CxRN8OK+WfS/YuLwrbgrx3Ul3R4WbVyjkU12v8M11GGOSGxnH7QY7+pOSfhlfbyDBjtFQjtik/B4XM3u7HtYEc+VmROJ3xOGQQgVZBoUKYmMlXjYizRHDXqDSGc7LEJDATAQhiAAJ3MzQBgIBAAAADEMAAAALgFseoKHuC4UFjTEykz6h/DDBRdHEal47KcPOMebHz/2kvUycPpX/AL/tz/Q6Jt44R+rN/KasLV4O17aofNcr6HlzgpKzTIn7X+p4H2hxDhN9mz2dJBSijTLKkeeq1db2PUhDaefOVhHDXZsmZM7KeWPt6jIbLnhWrEuQFGZU9KuRF2aJGHJ9ToRIkAwYARYwEAqAAHckoYAAAAAABQwHQgEMQwAAsA6CwWKjvybL3VqRiu5z6nMscGzp0+Lc7fSPpODq+40+720Ky8+9z5uV5HufbO6UVJUzPxWZrXqi7eXY2hg9tMl+1UzBz961qR6GkW17WYZpWjzdK8T1HT6ODrs2sqxEVbWturQ01dMhp9o9NRVFxvGcd+VwzWUI1akYqUr5Rn1pw1Xuc0kbRPP51jNclGPwx/JUI1yUZUkagJgIg2VQrFcKCxhQ7AKAm0Z2aUACoAGABQ7CCgGAgCgsAUMQDQFHVl+EdWajFXbaRjmyrHG2a4se9nvMqyyOGi2/ia+x4OfO8zrwd8UkqQ8dWSi3/wAv2Fijboro8fmWLae3Xn5HsYcSaOPPkoqw2Ncml9Tf0VHk5PUb4NPD4eE5Wktl1XI48dmcma8skp28Ek/JpxkVJqrTITd8oTyfTs2Yb2acGNn8VTsk939S8dtlKjz8pHQSRuAyEhoTIWNCKCwCEAAAF1jGzehMYCGSNMQ7HcRQAAXAVhcYAIBDEe4/hlgozrtVNrxag3xqasvyeP8Aact22Kfbr/X9zrjux4m65PRZ27St0tv5NbNfVM8zDFr8zpxO0ePzbHXdlwv+XPVwYq5DLOuDzVSpqbZ6cY0qPLlPc7JU6VldbMblbolKka2V46VNpyipRurp9/J9A3f1JcL+h6WjnVCSVozg+WnaS9H8/Ic/Ta4TRmoz8nHjs+gm3vxt8zF4/g0ieSzHGyqzcpfKK7I2hFRRTORGhINhQxXChWAUFgABYLHQ9AWKieozo23BcAsGAcERkgMBDJC4qCwuFBY7gFm17KZQ8VXjTXdX8kcWt1Ho47+TpwRXMpdI+kZZ7Pv38qfwe6UUtrWTdrngZcsnGmuW+b/T+x0yzxUNy8nD7Y/0qtSE3edk2+jk1z6q1zqxYpxm4z7i6YsGRSxqUemfOcwqu7XVv7HtYYrs5c2Tx8nPCN38ufM2b4MDqgrvyIqkNu2dcYr6fcXIWVY/HKmkl/qS6dvmXjx7nfgzlOuPJVlmXzrSbe6SvJviKRslu+6Q3t7KcRFSk1T+FbX7/Iy6NU7KKlOw07HRUUIGhpioiOxUK4wJJioLDUFBYriodjUg2j3D1E0VuBsKCwTCgTGIYWHYqFYdioQxHqf4eZssNioye6acfr/0eV9q4Hkxe3tO/wBDqwJTjKD8nv8A2hz1e/VejxKmoVY9U1tZvucGX/kNzkqcv9cl6fBsh6cvHR4z2pzR4i05PxpW1f5JfqdWlxuD55s0nGMY1E8uqyn8W0uj6HqKG3hHA5XyyyFCSXHP4G1ZKZ1U42XHN0v1ZPkqwdTQnJ9F9+g6t0S+FZ52NVym5S5bOyUUo0jmg7ds2IZnL3bowdoSs6rXM/8Axv2M23GNLyaJKUrfg1cBgYqGpc9uyJ2WgcqfBwZhQ5t6mPTN07Rky2NkQIAsGxoBJDENiGIYqEIYDECYhobEhhcYhqQmh2PUTQ7BsKHYABbhq2iSa6NMjJHdGjTFPbKz0mIx/h1ppqS38pdTzYYudp6E5LbuMyrV1JWZ1xhRwzyWc0MFrl4XbvfdHTGXFM5ZLng9Ll3s5jNKqRpxqU0r+GSnC3nZ3RosMquPKMXnhdPhllSVJq0qVWMkuiUo+nFvuZOUV2qf7/ItKXh8GNnE6Olxjru1tey3FjfNlSTfB5v3Z1biFDgIy0hW4H7TUwOaOO19iGmhqmd06ylujJ8miVGbiaHVAnQ6s5WaIQkMRIQCAYrhQWDEhsRRIgGSSuS3RSVnTSy+pLiLt3asjKWohHtmsdNkl0i+OUVOulepm9VA1Wjn5HPKJrrES1URvRT+SEsqqeRS1UCXo8hXLL6i/tfoUs+N+SHpsi8FE6clymvQ0UovpmTjJdonTrtK3R8omWNdlRyOqfRZSnbj6EsVLtGtl3u5aVUelt7ySvbsVFxb5MpqSXB72hk+IhR1Ua9GpBrlSTnpXCvyueDpWOVexpnG8sN1STRi1nNKXvJxTb372Xm2zhnF7uTri1XB5L2hqQ1KMOi8T5u35mmG+2U0Y5uITQ0xNEdHYrcTtL8PiGuTOUPKLjL5O5VU0ZfRlnFUlqdomijStkOVnTLAyjFSfXghz5LUbOSRoiWRGILgAXFRVjEM7cBls6skop3bskc+bURgrZ04tM5cvo9PRyeNHaylNWvJq6T7JfqeVLUyyc9I9HHhjFcF3upMjckaldTDvoVGYiNPCO43kQ0i6FPuiHIosp049SW34JZXicJB9ioZJITin2ZlbJ4SV0rPyOqOqnFmE9LCXgzMVk84bxdzrhq4y4Zx5NJKPMTjjWlF+Jfob7Yv7rOVuS+8jshnU0tKlNR4tfZC9OS8ibi/By4jMJS6v1dyo4/kls5XJ9TSkFhcVDsLDEFgsKItDTE0ON/QHQUzd9lcHTnUXvb6F4pJcvtFfMUKcvd0iZtqPt7OvPqsZyahaydklx8kYZHc2zXGqiebqQszaLJaKyhDABWFZVGllGXOrLyOTU51BHbpdPv9z6PquU+zqoU1sveuLcn/AIq3wo+Tz615p/Q63lV0ujzle+p8fE7+j3PRh0dJOjTaW9xSlbEx6kKgK6k0UkNEFPsOgBVO6HtEVSjcpOhio05W9Ak0IMRHw9thwfuEzPxGCUkrpb2SOiGVxfZnPFGSpmTmWTSp7x3X3O3Bq1Phnn59I48xMk7ThYXGFiuFBY7hQWFxUOx3AZGT2GlyS7o6sNjXCDjG95fE+0eyFKNsUeC6lirmLg4mykmWzipfuT10M4a1Fo1jKyGiqxZNEobtIzlwrNIq3R9K9hcsTlB22jaT+fQ+Y+1NRSf1PZnWPFSPp/8AKK9OTV4NtS+TPFww9PZkyL2SdX/n+p5Ly3uiu0eK9q8idCrqSbpS3jLp6+Z7+TFLBLY+V3F/K/fZ36LVLPD/ALLtGNOaMtrOs5pz7GiQzlnvyaooshTfQlsTJqLFaEEY8g2A6adthSryBOrZwe29hRvcScdON3G3z+xs3w7GTxsdt1yTjfPAS5Rh5xk6trjz1Xc9DTat3tfR5+p0qa3R7POtHqppnmNNAACuFCsLhQ7AKCxphQWO4qHZH5D77F+R04fE9GZSx10XGd9ndFqS3MqNCP8AKoNzCkUZXR1TQaidRN9Jj3TPtHsHhlGld8ylt8lsfEfamRvJXwdWslzSPd4ZK2l8Pg9L7IljzYZaLP1LmL+p8/ntS9SPjszM0rU7SoYleFrwz7dmgjmy6aL0eqVqP3Wu18NfK/8ADrwY3JrPhfPlHz3PcpdNt03qhfa3by/YeHNFume3iy7lzwzArVfzudaibleq/wAvuVQGlhKbtd8HNkfNCZLft8ieBErbO/Zi8gVUqL79C5SQFk4PRbyfqSn7rEZ2EhJTj57W9DoyNOLAuzKcvCmuqIwpcsGV4rePp9i4cMH0eTznCaJJriSv6nr6XLuVPweVq8W2VryZx1nHQrFWKhWHYqEAqABjTAAuACaHYFtCu1yZyx3yioy+Tr/mjLazS0aPs/S5ZxauXg9XQx4bPsWQpRo0bcaFe3d8/c+N1XOSV/JGfmTNiWZJeFu0uj8zDbkpU+Ecf8PbtHJjsxp1Y6Ky/wDWpH4os9dazLlgo5vdXT8lY9M8Ut2Lz48M8tjZTo7PxUm9prdP9ioRjPmPZ6EHGX0ZmYqhSqb8N77WT/3N8c5w4NFaOGnl/i2aasrdH9DeWX2lWaLpWVt0c27mwCFH6A5ALEJJWXVhC2wJU6fPYlsTLZRtDrx07kp3IRiUIeKDv/c/Tk7ZPhlEszg7wvxqQsLVMTK8RLb0KguQZg53K8IpdFuejpE1Js4NZJUkYB6R5wAPgLBYqFYdhQWCxUFh2FBYLFQrBYUJopMlojp8x2g5PR5BOzt5nj6tWrPb0cqVH1L2YxycXSk94+KPnF8/Rny+sw+7evPY9RH+ZEM5xO7V/FG/qitPjHiXBirNuknv0bO3+H+DbaiUc0a22afMXwHo+SXBMz8Vondwehq70/2+nY3huX3uRO0Z7xk4fFx3XB0elGXRDzOPaO7D51K3i8S6X5+pzz0q8cFLLBl0c1g+E19yHp5ItTT8gsRCUlaW2/1DZKKKs7YV4pfEuUYuDvoC7E146Huto7K6REIPcSkYWHrRTp7pcb3R3Ti2mW2i3OsVDw+K/iXW5Gmxy54IlJRXJnYvF3vp2TVrv9jqx4H5OfJqElwYmK+F27O7PSxqjzZyt2YqkddNGVpjAAAAuA7HcVDsAAAAACgsFioLDsVGnl8mpJo4cyTVHoYW07PX0sTLTGdN2qQ3T/Q8dwVuMumehuTXPknWzlVlfiol4o8b915BHTPE68ExpcIx8Tib37/ZnXDHQpTo5P55rZ/9G3opnO8tFixerhv9UT6VE+sOVVtc+V/3GsaTIlksrcZwXl5bxZsqfZzt/BKjiO6t5q8RvGg3s1MNWj1+rX6q4liiDyyPW5JgsPUS1wpy81VUG/RnViw4GqlFX+Zy5dRmX3ZP9DbrezmDcf8ASn6VIs2Wk0/4Tn/jdT+I8nnOS0IO9ODVv8pr9xzw4EuImkNTmfbMOok9vB2tyzjeOMekdPqyl2zlrUbdG/t9iGxoxs1qpQkl2saYE3JCyuos80p2PTqzzlNpl9Ot3M3A3hlsuizNo3TsZIwGAAIAGMABMVDsdwoLNbAR3Vzz8rPSwxN6nPTHY4GrZ0PgxsXLxXWz7rk7ca4oxkzlq41v4uf8lx69jaOJfymE8r8lLrfQ0UDnlM6MPK2/3X6kyQJmhSn6fhmVFWd9OK4e34JsTQVML2t9LplxkQTw1Rxdmk16NP5G8JmU42e49mcTS2Tpwfk4nXjnB8NI48sZ9pnqJ/y1v9KKfl1NNmNeEYf/AF+TyeeVaO+mEU+ODLJkxpUkdGOE/LPIYupzt8rbHHOfwdcYmRia3z+5krNuDBzarsl3d/Q7NPHmznzy4oybHacFCACcKliXGzSORo6IVbmbjR0xyWTTIo0sdxUOxgAWCwoQxBcVAbGFnY8+aPVgzSdbwnNt5NWzNrs6YGEjiqHRE5pnO1bh28uhsnfZzNfBfh8Vp5281uiJY76GpV2a2GqRlw19jCUWuzRM0KFRx7PykZOJVndQlF/C9L/xvsTTQi2VJPZre+/7o1gzOSNXLIOHHHrc7MVHNkNLFZjJKzd1bqa5ejOC5POY/GXv19Xc4ZR5OqPR5vFyld2b/DKSKs4a0nZuU/CNLmkh38mJi6up/g7ccdqOPLK2UWNTEQAACC4AnRdTqmbibwyFqkRRtZIRVgFBY7iodhcVDNClM5JI7YSL/fGe003ldSZSRLkUSNEZsg4FbjPaJodktEHT7bM0UvkzcPgvpZjVhte6XGpX/wBxenCRG6SOmlne/ih/8v8AcmWn+BxymthvaGm7KetLvZNr6GXpNFOVnoML7SYa1nU7bunO/wCDWEkuzGUG+ivH59hXxVXl4J7/AGK3WJQaPNYzOKTfhlJ/KLX5DY2WpJGTiM0u9l6yf6IpYvkTyI4a+IcuXfy6I1jGjOUzmZqYvkQCIjEDATEAgQwRdTmZtHRCZcmQbWAUFjEFgAzqizmaOlMtUiGi02DkFDsiAguFDsTYyXyJoZLRFwLUiHErdI0UzGWMdOLXS5apmb3IvVVL+1FemifUZRWrrsifTSH6jOWUy0iHJlbZRNsTAQhiABiYCExksiMkAAlATLiXwZmzoiywksaExoYrKo6Uc5uFwoLC4UFjuA7C4gsExhYXFQWhgAiiWW0xpkuIVYpmimZPGjhqUuxanZm8ZRKLLTIcWiDKIYkAIdgHQrAILDERaAloi0MmhDESiJlxL4IzZ0RLESWSRLKQxDsuMTYkIYAIQDABDAYgAYBQiiScZCoAcgDgraKsVFbiWmZtFcqZakQ4FTpF7jLYJwYWG1isOxUxWHZNBYLCg0BYbBe7DcLYOMRNlKJZGJLZokTEWK4BYtQUKz2vsV7OUMYq/v6lSDg6agoTpx1OantaUW3uorbuYQin2bZJuFUjupeyOHdKM3PEKclF6HZaU6/u276OUtrPr9CtiIeaRyZ/7M4aisI6eJlatVxMK05ulUjS91GnK1o28V5NWb7cA4pDhNyvjoqn7OYZRU/56lp//TFP+mlOpS+G3ibWpShK2mW1/FdxubFXY/Ulf3TkjkdLVNPGUUo1VCEr4d642b95b39lFtJLd7tatK3FsXyP1H+Euq+ztDwqnj8PObq6ZLTGEI01Zyq6veO6UW5Wt/ZK3S5sXyHqP8JDC5Lh6kJTji4QvWapQrOipqkvfW94tafvH7ulwtP9aO/LitqKcpLx+/3/AIJYL2VlKi6tarHDNVHTdPEQdJp6HKN3NxtqtZbW8+g1D5FLIrpKyGLyCjCEpLH4WclT1xhCzc2lUlpupbfAl85pWQbUCm+qMNGbNEmJjATiFg4isOyKItFJktC0j3C2goA5D2g6YKYbCDplKRDgLQPcLaS0C3FbRaB7hbRaQsVDsBSQOIkw2lcolpmbRCxRNHfY4meghuKACMVuN9Ex7LbEGnghYdkA0OwoTGIjFLshsSdjsAmSQmUhMBMEADsA2iBb6M/I7CsdEUNiRJEspDaFZTSIFIzBoaYNcCQPgS5GwQ2Rkik+CWuRABGSKQmQsUQf/9k="/>
          <p:cNvSpPr>
            <a:spLocks noChangeAspect="1" noChangeArrowheads="1"/>
          </p:cNvSpPr>
          <p:nvPr/>
        </p:nvSpPr>
        <p:spPr bwMode="auto">
          <a:xfrm>
            <a:off x="155575" y="-1790700"/>
            <a:ext cx="299085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498080" cy="1143000"/>
          </a:xfrm>
        </p:spPr>
        <p:txBody>
          <a:bodyPr>
            <a:normAutofit/>
          </a:bodyPr>
          <a:lstStyle/>
          <a:p>
            <a:pPr algn="ctr"/>
            <a:r>
              <a:rPr lang="zh-TW" altLang="en-US" sz="4000" b="1" dirty="0" smtClean="0">
                <a:effectLst/>
                <a:latin typeface="MingLiU" pitchFamily="49" charset="-120"/>
                <a:ea typeface="MingLiU" pitchFamily="49" charset="-120"/>
              </a:rPr>
              <a:t>醫療代理人的職責和執行生</a:t>
            </a:r>
            <a:r>
              <a:rPr lang="zh-TW" altLang="en-US" sz="4000" b="1" dirty="0">
                <a:effectLst/>
                <a:latin typeface="MingLiU" pitchFamily="49" charset="-120"/>
                <a:ea typeface="MingLiU" pitchFamily="49" charset="-120"/>
              </a:rPr>
              <a:t>效</a:t>
            </a:r>
            <a:endParaRPr lang="en-US" sz="4000" dirty="0"/>
          </a:p>
        </p:txBody>
      </p:sp>
      <p:sp>
        <p:nvSpPr>
          <p:cNvPr id="3" name="Content Placeholder 2"/>
          <p:cNvSpPr>
            <a:spLocks noGrp="1"/>
          </p:cNvSpPr>
          <p:nvPr>
            <p:ph idx="1"/>
          </p:nvPr>
        </p:nvSpPr>
        <p:spPr>
          <a:xfrm>
            <a:off x="1143000" y="1219200"/>
            <a:ext cx="8153400" cy="4693276"/>
          </a:xfrm>
        </p:spPr>
        <p:txBody>
          <a:bodyPr>
            <a:normAutofit/>
          </a:bodyPr>
          <a:lstStyle/>
          <a:p>
            <a:pPr>
              <a:buNone/>
            </a:pPr>
            <a:r>
              <a:rPr lang="zh-TW" altLang="en-US" sz="2800" dirty="0" smtClean="0">
                <a:latin typeface="KaiTi" pitchFamily="49" charset="-122"/>
                <a:ea typeface="KaiTi" pitchFamily="49" charset="-122"/>
              </a:rPr>
              <a:t>職責</a:t>
            </a:r>
            <a:r>
              <a:rPr lang="en-US" altLang="zh-TW" sz="2800" dirty="0" smtClean="0">
                <a:latin typeface="KaiTi" pitchFamily="49" charset="-122"/>
                <a:ea typeface="KaiTi" pitchFamily="49" charset="-122"/>
              </a:rPr>
              <a:t>:</a:t>
            </a:r>
            <a:r>
              <a:rPr lang="zh-TW" altLang="en-US" sz="2800" dirty="0" smtClean="0">
                <a:latin typeface="KaiTi" pitchFamily="49" charset="-122"/>
                <a:ea typeface="KaiTi" pitchFamily="49" charset="-122"/>
              </a:rPr>
              <a:t> 為病人做醫療決擇，包括</a:t>
            </a:r>
            <a:endParaRPr lang="en-US" altLang="zh-TW" sz="800" dirty="0" smtClean="0">
              <a:latin typeface="KaiTi" pitchFamily="49" charset="-122"/>
              <a:ea typeface="KaiTi" pitchFamily="49" charset="-122"/>
            </a:endParaRPr>
          </a:p>
          <a:p>
            <a:pPr lvl="1">
              <a:buFont typeface="Wingdings" panose="05000000000000000000" pitchFamily="2" charset="2"/>
              <a:buChar char="q"/>
            </a:pPr>
            <a:r>
              <a:rPr lang="zh-TW" altLang="en-US" sz="2400" dirty="0" smtClean="0">
                <a:latin typeface="KaiTi" pitchFamily="49" charset="-122"/>
                <a:ea typeface="KaiTi" pitchFamily="49" charset="-122"/>
              </a:rPr>
              <a:t> 醫療檢查、測驗、治療、手術</a:t>
            </a:r>
            <a:endParaRPr lang="en-US" altLang="zh-TW" sz="2400" dirty="0" smtClean="0">
              <a:latin typeface="KaiTi" pitchFamily="49" charset="-122"/>
              <a:ea typeface="KaiTi" pitchFamily="49" charset="-122"/>
            </a:endParaRPr>
          </a:p>
          <a:p>
            <a:pPr lvl="1">
              <a:buFont typeface="Wingdings" panose="05000000000000000000" pitchFamily="2" charset="2"/>
              <a:buChar char="q"/>
            </a:pPr>
            <a:r>
              <a:rPr lang="zh-TW" altLang="en-US" sz="2400" dirty="0" smtClean="0">
                <a:latin typeface="KaiTi" pitchFamily="49" charset="-122"/>
                <a:ea typeface="KaiTi" pitchFamily="49" charset="-122"/>
              </a:rPr>
              <a:t> 提供、不提供、停止提供各項維持生命的醫療措施</a:t>
            </a:r>
            <a:endParaRPr lang="en-US" altLang="zh-TW" sz="2400" dirty="0" smtClean="0">
              <a:latin typeface="KaiTi" pitchFamily="49" charset="-122"/>
              <a:ea typeface="KaiTi" pitchFamily="49" charset="-122"/>
            </a:endParaRPr>
          </a:p>
          <a:p>
            <a:pPr lvl="1">
              <a:buFont typeface="Wingdings" panose="05000000000000000000" pitchFamily="2" charset="2"/>
              <a:buChar char="q"/>
            </a:pPr>
            <a:r>
              <a:rPr lang="zh-TW" altLang="en-US" sz="2400" dirty="0">
                <a:latin typeface="KaiTi" pitchFamily="49" charset="-122"/>
                <a:ea typeface="KaiTi" pitchFamily="49" charset="-122"/>
              </a:rPr>
              <a:t> </a:t>
            </a:r>
            <a:r>
              <a:rPr lang="zh-TW" altLang="en-US" sz="2400" dirty="0" smtClean="0">
                <a:latin typeface="KaiTi" pitchFamily="49" charset="-122"/>
                <a:ea typeface="KaiTi" pitchFamily="49" charset="-122"/>
              </a:rPr>
              <a:t>查閱病歷或允許釋出給第三者使用</a:t>
            </a:r>
            <a:endParaRPr lang="en-US" altLang="zh-TW" sz="2400" dirty="0" smtClean="0">
              <a:latin typeface="KaiTi" pitchFamily="49" charset="-122"/>
              <a:ea typeface="KaiTi" pitchFamily="49" charset="-122"/>
            </a:endParaRPr>
          </a:p>
          <a:p>
            <a:pPr lvl="1">
              <a:buFont typeface="Wingdings" panose="05000000000000000000" pitchFamily="2" charset="2"/>
              <a:buChar char="q"/>
            </a:pPr>
            <a:r>
              <a:rPr lang="zh-TW" altLang="en-US" sz="2400" dirty="0" smtClean="0">
                <a:latin typeface="KaiTi" pitchFamily="49" charset="-122"/>
                <a:ea typeface="KaiTi" pitchFamily="49" charset="-122"/>
              </a:rPr>
              <a:t> 決定照顧的醫療機構和醫療照顧人</a:t>
            </a:r>
            <a:endParaRPr lang="en-US" sz="2400" dirty="0" smtClean="0">
              <a:latin typeface="KaiTi" pitchFamily="49" charset="-122"/>
              <a:ea typeface="KaiTi" pitchFamily="49" charset="-122"/>
            </a:endParaRPr>
          </a:p>
          <a:p>
            <a:pPr lvl="1">
              <a:buFont typeface="Wingdings" panose="05000000000000000000" pitchFamily="2" charset="2"/>
              <a:buChar char="q"/>
            </a:pPr>
            <a:r>
              <a:rPr lang="zh-TW" altLang="en-US" sz="2400" dirty="0" smtClean="0">
                <a:latin typeface="KaiTi" pitchFamily="49" charset="-122"/>
                <a:ea typeface="KaiTi" pitchFamily="49" charset="-122"/>
              </a:rPr>
              <a:t> 死後遺體的處理，包括解剖</a:t>
            </a:r>
            <a:endParaRPr lang="en-US" altLang="zh-TW" sz="2400" dirty="0" smtClean="0">
              <a:latin typeface="KaiTi" pitchFamily="49" charset="-122"/>
              <a:ea typeface="KaiTi" pitchFamily="49" charset="-122"/>
            </a:endParaRPr>
          </a:p>
          <a:p>
            <a:pPr marL="128016" indent="0">
              <a:buNone/>
            </a:pPr>
            <a:endParaRPr lang="en-US" altLang="zh-TW" sz="800" dirty="0">
              <a:latin typeface="KaiTi" pitchFamily="49" charset="-122"/>
              <a:ea typeface="KaiTi" pitchFamily="49" charset="-122"/>
            </a:endParaRPr>
          </a:p>
          <a:p>
            <a:pPr marL="128016" indent="0">
              <a:buNone/>
            </a:pPr>
            <a:r>
              <a:rPr lang="zh-TW" altLang="en-US" dirty="0" smtClean="0">
                <a:latin typeface="KaiTi" pitchFamily="49" charset="-122"/>
                <a:ea typeface="KaiTi" pitchFamily="49" charset="-122"/>
              </a:rPr>
              <a:t>執行的生效</a:t>
            </a:r>
            <a:r>
              <a:rPr lang="en-US" altLang="zh-TW" dirty="0" smtClean="0">
                <a:latin typeface="KaiTi" pitchFamily="49" charset="-122"/>
                <a:ea typeface="KaiTi" pitchFamily="49" charset="-122"/>
              </a:rPr>
              <a:t>:</a:t>
            </a:r>
            <a:r>
              <a:rPr lang="zh-TW" altLang="en-US" dirty="0" smtClean="0">
                <a:latin typeface="KaiTi" pitchFamily="49" charset="-122"/>
                <a:ea typeface="KaiTi" pitchFamily="49" charset="-122"/>
              </a:rPr>
              <a:t> </a:t>
            </a:r>
            <a:endParaRPr lang="en-US" altLang="zh-TW" dirty="0" smtClean="0">
              <a:latin typeface="KaiTi" pitchFamily="49" charset="-122"/>
              <a:ea typeface="KaiTi" pitchFamily="49" charset="-122"/>
            </a:endParaRPr>
          </a:p>
          <a:p>
            <a:pPr marL="859536" lvl="1" indent="-457200">
              <a:buFont typeface="Wingdings" panose="05000000000000000000" pitchFamily="2" charset="2"/>
              <a:buChar char="q"/>
            </a:pPr>
            <a:r>
              <a:rPr lang="zh-TW" altLang="en-US" sz="2400" dirty="0" smtClean="0">
                <a:latin typeface="KaiTi" pitchFamily="49" charset="-122"/>
                <a:ea typeface="KaiTi" pitchFamily="49" charset="-122"/>
              </a:rPr>
              <a:t>當</a:t>
            </a:r>
            <a:r>
              <a:rPr lang="zh-TW" altLang="en-US" sz="2400" dirty="0">
                <a:latin typeface="KaiTi" pitchFamily="49" charset="-122"/>
                <a:ea typeface="KaiTi" pitchFamily="49" charset="-122"/>
              </a:rPr>
              <a:t>病人無法自我作決定</a:t>
            </a:r>
            <a:r>
              <a:rPr lang="zh-TW" altLang="en-US" sz="2400" dirty="0" smtClean="0">
                <a:latin typeface="KaiTi" pitchFamily="49" charset="-122"/>
                <a:ea typeface="KaiTi" pitchFamily="49" charset="-122"/>
              </a:rPr>
              <a:t>時</a:t>
            </a:r>
            <a:endParaRPr lang="en-US" altLang="zh-TW" sz="2400" dirty="0" smtClean="0">
              <a:latin typeface="KaiTi" pitchFamily="49" charset="-122"/>
              <a:ea typeface="KaiTi" pitchFamily="49" charset="-122"/>
            </a:endParaRPr>
          </a:p>
          <a:p>
            <a:pPr marL="859536" lvl="1" indent="-457200">
              <a:buFont typeface="Wingdings" panose="05000000000000000000" pitchFamily="2" charset="2"/>
              <a:buChar char="q"/>
            </a:pPr>
            <a:r>
              <a:rPr lang="zh-TW" altLang="en-US" sz="2400" dirty="0" smtClean="0">
                <a:latin typeface="KaiTi" pitchFamily="49" charset="-122"/>
                <a:ea typeface="KaiTi" pitchFamily="49" charset="-122"/>
              </a:rPr>
              <a:t>病人授</a:t>
            </a:r>
            <a:r>
              <a:rPr lang="zh-TW" altLang="en-US" sz="2400" dirty="0">
                <a:latin typeface="KaiTi" pitchFamily="49" charset="-122"/>
                <a:ea typeface="KaiTi" pitchFamily="49" charset="-122"/>
              </a:rPr>
              <a:t>權代理</a:t>
            </a:r>
            <a:r>
              <a:rPr lang="zh-TW" altLang="en-US" sz="2400" dirty="0" smtClean="0">
                <a:latin typeface="KaiTi" pitchFamily="49" charset="-122"/>
                <a:ea typeface="KaiTi" pitchFamily="49" charset="-122"/>
              </a:rPr>
              <a:t>人處理醫療相關決定時的立即生效。</a:t>
            </a:r>
            <a:endParaRPr lang="en-US" altLang="zh-TW" sz="2400" dirty="0">
              <a:latin typeface="KaiTi" pitchFamily="49" charset="-122"/>
              <a:ea typeface="KaiTi" pitchFamily="49" charset="-122"/>
            </a:endParaRPr>
          </a:p>
        </p:txBody>
      </p:sp>
      <p:pic>
        <p:nvPicPr>
          <p:cNvPr id="4" name="Picture 10" descr="http://resource.onlyou.com/onlyou_upload/policy/2c94818b4584fb860145926574df0105.jpg"/>
          <p:cNvPicPr>
            <a:picLocks noChangeAspect="1" noChangeArrowheads="1"/>
          </p:cNvPicPr>
          <p:nvPr/>
        </p:nvPicPr>
        <p:blipFill>
          <a:blip r:embed="rId2" cstate="print"/>
          <a:srcRect/>
          <a:stretch>
            <a:fillRect/>
          </a:stretch>
        </p:blipFill>
        <p:spPr bwMode="auto">
          <a:xfrm>
            <a:off x="7239000" y="5578523"/>
            <a:ext cx="1905000" cy="127947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90688" cy="1143000"/>
          </a:xfrm>
        </p:spPr>
        <p:txBody>
          <a:bodyPr>
            <a:normAutofit/>
          </a:bodyPr>
          <a:lstStyle/>
          <a:p>
            <a:r>
              <a:rPr lang="en-US" altLang="zh-TW" sz="3600" b="1" dirty="0" smtClean="0">
                <a:effectLst/>
                <a:latin typeface="MingLiU" pitchFamily="49" charset="-120"/>
                <a:ea typeface="MingLiU" pitchFamily="49" charset="-120"/>
              </a:rPr>
              <a:t>“</a:t>
            </a:r>
            <a:r>
              <a:rPr lang="zh-TW" altLang="en-US" sz="4000" b="1" dirty="0" smtClean="0">
                <a:effectLst/>
                <a:latin typeface="MingLiU" pitchFamily="49" charset="-120"/>
                <a:ea typeface="MingLiU" pitchFamily="49" charset="-120"/>
              </a:rPr>
              <a:t>醫療照護事前指示表格</a:t>
            </a:r>
            <a:r>
              <a:rPr lang="en-US" altLang="zh-TW" sz="4000" b="1" dirty="0" smtClean="0">
                <a:effectLst/>
                <a:latin typeface="MingLiU" pitchFamily="49" charset="-120"/>
                <a:ea typeface="MingLiU" pitchFamily="49" charset="-120"/>
              </a:rPr>
              <a:t>”</a:t>
            </a:r>
            <a:r>
              <a:rPr lang="zh-TW" altLang="en-US" sz="4000" b="1" dirty="0" smtClean="0">
                <a:effectLst/>
                <a:latin typeface="MingLiU" pitchFamily="49" charset="-120"/>
                <a:ea typeface="MingLiU" pitchFamily="49" charset="-120"/>
              </a:rPr>
              <a:t>樣本</a:t>
            </a:r>
            <a:endParaRPr lang="en-US" sz="4000" b="1" dirty="0">
              <a:effectLst/>
              <a:latin typeface="MingLiU" pitchFamily="49" charset="-120"/>
              <a:ea typeface="MingLiU" pitchFamily="49" charset="-120"/>
            </a:endParaRPr>
          </a:p>
        </p:txBody>
      </p:sp>
      <p:sp>
        <p:nvSpPr>
          <p:cNvPr id="3" name="Content Placeholder 2"/>
          <p:cNvSpPr>
            <a:spLocks noGrp="1"/>
          </p:cNvSpPr>
          <p:nvPr>
            <p:ph idx="1"/>
          </p:nvPr>
        </p:nvSpPr>
        <p:spPr>
          <a:xfrm>
            <a:off x="990600" y="1600200"/>
            <a:ext cx="7772400" cy="5105400"/>
          </a:xfrm>
        </p:spPr>
        <p:txBody>
          <a:bodyPr>
            <a:normAutofit fontScale="92500"/>
          </a:bodyPr>
          <a:lstStyle/>
          <a:p>
            <a:pPr>
              <a:buNone/>
            </a:pPr>
            <a:endParaRPr lang="en-US" altLang="zh-TW" sz="2400" dirty="0" smtClean="0">
              <a:latin typeface="KaiTi" pitchFamily="49" charset="-122"/>
              <a:ea typeface="KaiTi" pitchFamily="49" charset="-122"/>
            </a:endParaRPr>
          </a:p>
          <a:p>
            <a:pPr>
              <a:buNone/>
            </a:pPr>
            <a:endParaRPr lang="en-US" altLang="zh-TW" sz="2400" dirty="0" smtClean="0">
              <a:latin typeface="KaiTi" pitchFamily="49" charset="-122"/>
              <a:ea typeface="KaiTi" pitchFamily="49" charset="-122"/>
            </a:endParaRPr>
          </a:p>
          <a:p>
            <a:pPr>
              <a:buNone/>
            </a:pPr>
            <a:endParaRPr lang="en-US" altLang="zh-TW" sz="2400" dirty="0" smtClean="0">
              <a:latin typeface="KaiTi" pitchFamily="49" charset="-122"/>
              <a:ea typeface="KaiTi" pitchFamily="49" charset="-122"/>
            </a:endParaRPr>
          </a:p>
          <a:p>
            <a:pPr>
              <a:buNone/>
            </a:pPr>
            <a:endParaRPr lang="en-US" altLang="zh-TW" sz="2400" dirty="0" smtClean="0">
              <a:latin typeface="KaiTi" pitchFamily="49" charset="-122"/>
              <a:ea typeface="KaiTi" pitchFamily="49" charset="-122"/>
            </a:endParaRPr>
          </a:p>
          <a:p>
            <a:pPr>
              <a:buNone/>
            </a:pPr>
            <a:endParaRPr lang="en-US" altLang="zh-TW" sz="2400" dirty="0" smtClean="0">
              <a:latin typeface="KaiTi" pitchFamily="49" charset="-122"/>
              <a:ea typeface="KaiTi" pitchFamily="49" charset="-122"/>
            </a:endParaRPr>
          </a:p>
          <a:p>
            <a:pPr>
              <a:buNone/>
            </a:pPr>
            <a:endParaRPr lang="en-US" altLang="zh-TW" sz="2400" dirty="0" smtClean="0">
              <a:latin typeface="KaiTi" pitchFamily="49" charset="-122"/>
              <a:ea typeface="KaiTi" pitchFamily="49" charset="-122"/>
            </a:endParaRPr>
          </a:p>
          <a:p>
            <a:pPr>
              <a:buNone/>
            </a:pPr>
            <a:endParaRPr lang="en-US" altLang="zh-TW" sz="2400" dirty="0" smtClean="0">
              <a:latin typeface="KaiTi" pitchFamily="49" charset="-122"/>
              <a:ea typeface="KaiTi" pitchFamily="49" charset="-122"/>
            </a:endParaRPr>
          </a:p>
          <a:p>
            <a:pPr>
              <a:buNone/>
            </a:pPr>
            <a:endParaRPr lang="en-US" altLang="zh-TW" sz="2400" dirty="0" smtClean="0">
              <a:latin typeface="KaiTi" pitchFamily="49" charset="-122"/>
              <a:ea typeface="KaiTi" pitchFamily="49" charset="-122"/>
            </a:endParaRPr>
          </a:p>
          <a:p>
            <a:pPr>
              <a:buNone/>
            </a:pPr>
            <a:endParaRPr lang="en-US" altLang="zh-TW" sz="2400" dirty="0" smtClean="0">
              <a:latin typeface="KaiTi" pitchFamily="49" charset="-122"/>
              <a:ea typeface="KaiTi" pitchFamily="49" charset="-122"/>
            </a:endParaRPr>
          </a:p>
          <a:p>
            <a:pPr>
              <a:buNone/>
            </a:pPr>
            <a:r>
              <a:rPr lang="zh-TW" altLang="en-US" sz="2400" dirty="0" smtClean="0">
                <a:latin typeface="KaiTi" pitchFamily="49" charset="-122"/>
                <a:ea typeface="KaiTi" pitchFamily="49" charset="-122"/>
              </a:rPr>
              <a:t>在加州，醫療照護事前指示表格填寫完後，需要有兩位</a:t>
            </a:r>
            <a:endParaRPr lang="en-US" altLang="zh-TW" sz="2400" dirty="0" smtClean="0">
              <a:latin typeface="KaiTi" pitchFamily="49" charset="-122"/>
              <a:ea typeface="KaiTi" pitchFamily="49" charset="-122"/>
            </a:endParaRPr>
          </a:p>
          <a:p>
            <a:pPr>
              <a:buNone/>
            </a:pPr>
            <a:r>
              <a:rPr lang="zh-TW" altLang="en-US" sz="2400" dirty="0" smtClean="0">
                <a:latin typeface="KaiTi" pitchFamily="49" charset="-122"/>
                <a:ea typeface="KaiTi" pitchFamily="49" charset="-122"/>
              </a:rPr>
              <a:t>見證人簽名</a:t>
            </a:r>
            <a:r>
              <a:rPr lang="en-US" altLang="zh-TW" sz="2400" dirty="0" smtClean="0">
                <a:latin typeface="KaiTi" pitchFamily="49" charset="-122"/>
                <a:ea typeface="KaiTi" pitchFamily="49" charset="-122"/>
              </a:rPr>
              <a:t>(</a:t>
            </a:r>
            <a:r>
              <a:rPr lang="zh-TW" altLang="en-US" sz="2400" dirty="0" smtClean="0">
                <a:latin typeface="KaiTi" pitchFamily="49" charset="-122"/>
                <a:ea typeface="KaiTi" pitchFamily="49" charset="-122"/>
              </a:rPr>
              <a:t>其中一位必須無血緣或財產利益關係</a:t>
            </a:r>
            <a:r>
              <a:rPr lang="en-US" altLang="zh-TW" sz="2400" dirty="0" smtClean="0">
                <a:latin typeface="KaiTi" pitchFamily="49" charset="-122"/>
                <a:ea typeface="KaiTi" pitchFamily="49" charset="-122"/>
              </a:rPr>
              <a:t>)</a:t>
            </a:r>
            <a:r>
              <a:rPr lang="zh-TW" altLang="en-US" sz="2400" dirty="0" smtClean="0">
                <a:latin typeface="KaiTi" pitchFamily="49" charset="-122"/>
                <a:ea typeface="KaiTi" pitchFamily="49" charset="-122"/>
              </a:rPr>
              <a:t>，或在</a:t>
            </a:r>
            <a:endParaRPr lang="en-US" altLang="zh-TW" sz="2400" dirty="0" smtClean="0">
              <a:latin typeface="KaiTi" pitchFamily="49" charset="-122"/>
              <a:ea typeface="KaiTi" pitchFamily="49" charset="-122"/>
            </a:endParaRPr>
          </a:p>
          <a:p>
            <a:pPr>
              <a:buNone/>
            </a:pPr>
            <a:r>
              <a:rPr lang="zh-TW" altLang="en-US" sz="2400" dirty="0" smtClean="0">
                <a:latin typeface="KaiTi" pitchFamily="49" charset="-122"/>
                <a:ea typeface="KaiTi" pitchFamily="49" charset="-122"/>
              </a:rPr>
              <a:t>一位公證人</a:t>
            </a:r>
            <a:r>
              <a:rPr lang="en-US" altLang="zh-TW" sz="2400" dirty="0" smtClean="0">
                <a:latin typeface="KaiTi" pitchFamily="49" charset="-122"/>
                <a:ea typeface="KaiTi" pitchFamily="49" charset="-122"/>
              </a:rPr>
              <a:t>(</a:t>
            </a:r>
            <a:r>
              <a:rPr lang="en-US" altLang="zh-TW" sz="2400" dirty="0" smtClean="0">
                <a:latin typeface="Arial" pitchFamily="34" charset="0"/>
                <a:ea typeface="KaiTi" pitchFamily="49" charset="-122"/>
                <a:cs typeface="Arial" pitchFamily="34" charset="0"/>
              </a:rPr>
              <a:t>Notary Public</a:t>
            </a:r>
            <a:r>
              <a:rPr lang="en-US" altLang="zh-TW" sz="2400" dirty="0" smtClean="0">
                <a:latin typeface="KaiTi" pitchFamily="49" charset="-122"/>
                <a:ea typeface="KaiTi" pitchFamily="49" charset="-122"/>
              </a:rPr>
              <a:t>)</a:t>
            </a:r>
            <a:r>
              <a:rPr lang="zh-TW" altLang="en-US" sz="2400" dirty="0" smtClean="0">
                <a:latin typeface="KaiTi" pitchFamily="49" charset="-122"/>
                <a:ea typeface="KaiTi" pitchFamily="49" charset="-122"/>
              </a:rPr>
              <a:t>的面前簽名，完成它的合法性。</a:t>
            </a:r>
            <a:endParaRPr lang="en-US" sz="2400" dirty="0"/>
          </a:p>
        </p:txBody>
      </p:sp>
      <p:sp>
        <p:nvSpPr>
          <p:cNvPr id="4" name="Rectangle 3"/>
          <p:cNvSpPr/>
          <p:nvPr/>
        </p:nvSpPr>
        <p:spPr>
          <a:xfrm>
            <a:off x="4800600" y="1730062"/>
            <a:ext cx="3657600" cy="3139321"/>
          </a:xfrm>
          <a:prstGeom prst="rect">
            <a:avLst/>
          </a:prstGeom>
        </p:spPr>
        <p:txBody>
          <a:bodyPr wrap="square">
            <a:spAutoFit/>
          </a:bodyPr>
          <a:lstStyle/>
          <a:p>
            <a:endParaRPr lang="en-US" dirty="0" smtClean="0"/>
          </a:p>
          <a:p>
            <a:r>
              <a:rPr lang="en-US" b="1" dirty="0" smtClean="0"/>
              <a:t>CALIFORNIA </a:t>
            </a:r>
          </a:p>
          <a:p>
            <a:r>
              <a:rPr lang="en-US" b="1" dirty="0" smtClean="0"/>
              <a:t>Advance Directive </a:t>
            </a:r>
          </a:p>
          <a:p>
            <a:r>
              <a:rPr lang="en-US" b="1" dirty="0" smtClean="0"/>
              <a:t>Planning for Important Health Care Decisions </a:t>
            </a:r>
          </a:p>
          <a:p>
            <a:endParaRPr lang="en-US" dirty="0" smtClean="0"/>
          </a:p>
          <a:p>
            <a:r>
              <a:rPr lang="en-US" dirty="0" smtClean="0"/>
              <a:t>Caring Connections </a:t>
            </a:r>
          </a:p>
          <a:p>
            <a:r>
              <a:rPr lang="en-US" dirty="0" smtClean="0"/>
              <a:t>1731 King St., Suite 100, Alexandria, VA 22314 </a:t>
            </a:r>
          </a:p>
          <a:p>
            <a:r>
              <a:rPr lang="en-US" dirty="0" smtClean="0"/>
              <a:t>www.caringinfo.org </a:t>
            </a:r>
          </a:p>
          <a:p>
            <a:r>
              <a:rPr lang="en-US" dirty="0" smtClean="0"/>
              <a:t>800/658-8898 </a:t>
            </a:r>
            <a:endParaRPr lang="en-US" dirty="0"/>
          </a:p>
        </p:txBody>
      </p:sp>
      <p:pic>
        <p:nvPicPr>
          <p:cNvPr id="14337" name="Picture 1"/>
          <p:cNvPicPr>
            <a:picLocks noChangeAspect="1" noChangeArrowheads="1"/>
          </p:cNvPicPr>
          <p:nvPr/>
        </p:nvPicPr>
        <p:blipFill>
          <a:blip r:embed="rId2" cstate="print"/>
          <a:srcRect l="33437" t="13401" r="31859" b="5985"/>
          <a:stretch>
            <a:fillRect/>
          </a:stretch>
        </p:blipFill>
        <p:spPr bwMode="auto">
          <a:xfrm>
            <a:off x="1600200" y="1744349"/>
            <a:ext cx="2426208" cy="31686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encrypted-tbn3.gstatic.com/images?q=tbn:ANd9GcQpkcpxcL6ve6_FrZ1a8R6Ko96Y9Wnd0RLL0JsMi7PcLMsjU2uE"/>
          <p:cNvPicPr>
            <a:picLocks noChangeAspect="1" noChangeArrowheads="1"/>
          </p:cNvPicPr>
          <p:nvPr/>
        </p:nvPicPr>
        <p:blipFill>
          <a:blip r:embed="rId3" cstate="print"/>
          <a:srcRect/>
          <a:stretch>
            <a:fillRect/>
          </a:stretch>
        </p:blipFill>
        <p:spPr bwMode="auto">
          <a:xfrm>
            <a:off x="7403188" y="5543480"/>
            <a:ext cx="1137542" cy="1140444"/>
          </a:xfrm>
          <a:prstGeom prst="rect">
            <a:avLst/>
          </a:prstGeom>
          <a:noFill/>
        </p:spPr>
      </p:pic>
      <p:sp>
        <p:nvSpPr>
          <p:cNvPr id="2" name="Title 1"/>
          <p:cNvSpPr>
            <a:spLocks noGrp="1"/>
          </p:cNvSpPr>
          <p:nvPr>
            <p:ph type="title"/>
          </p:nvPr>
        </p:nvSpPr>
        <p:spPr>
          <a:xfrm>
            <a:off x="1202028" y="150165"/>
            <a:ext cx="7620000" cy="1143000"/>
          </a:xfrm>
        </p:spPr>
        <p:txBody>
          <a:bodyPr>
            <a:normAutofit fontScale="90000"/>
          </a:bodyPr>
          <a:lstStyle/>
          <a:p>
            <a:pPr algn="ctr"/>
            <a:r>
              <a:rPr lang="zh-TW" altLang="en-US" sz="4900" b="1" dirty="0" smtClean="0">
                <a:effectLst/>
                <a:latin typeface="MingLiU" pitchFamily="49" charset="-120"/>
                <a:ea typeface="MingLiU" pitchFamily="49" charset="-120"/>
              </a:rPr>
              <a:t>維持生命治療醫囑</a:t>
            </a:r>
            <a:r>
              <a:rPr lang="en-US" altLang="zh-TW" sz="4900" b="1" dirty="0" smtClean="0">
                <a:effectLst/>
                <a:latin typeface="KaiTi" pitchFamily="49" charset="-122"/>
                <a:ea typeface="KaiTi" pitchFamily="49" charset="-122"/>
              </a:rPr>
              <a:t/>
            </a:r>
            <a:br>
              <a:rPr lang="en-US" altLang="zh-TW" sz="4900" b="1" dirty="0" smtClean="0">
                <a:effectLst/>
                <a:latin typeface="KaiTi" pitchFamily="49" charset="-122"/>
                <a:ea typeface="KaiTi" pitchFamily="49" charset="-122"/>
              </a:rPr>
            </a:br>
            <a:r>
              <a:rPr lang="en-US" sz="2200" b="1" dirty="0" smtClean="0">
                <a:effectLst/>
                <a:latin typeface="Arial" pitchFamily="34" charset="0"/>
                <a:ea typeface="KaiTi" pitchFamily="49" charset="-122"/>
                <a:cs typeface="Arial" pitchFamily="34" charset="0"/>
              </a:rPr>
              <a:t>Physician Orders for Life-Sustaining Treatment (POLST)</a:t>
            </a:r>
            <a:r>
              <a:rPr lang="zh-TW" altLang="en-US" sz="2200" b="1" dirty="0" smtClean="0">
                <a:effectLst/>
                <a:latin typeface="Arial" pitchFamily="34" charset="0"/>
                <a:ea typeface="KaiTi" pitchFamily="49" charset="-122"/>
                <a:cs typeface="Arial" pitchFamily="34" charset="0"/>
              </a:rPr>
              <a:t> </a:t>
            </a:r>
            <a:endParaRPr lang="en-US" sz="2200" b="1" dirty="0">
              <a:effectLst/>
              <a:latin typeface="Arial" pitchFamily="34" charset="0"/>
              <a:ea typeface="KaiTi" pitchFamily="49" charset="-122"/>
              <a:cs typeface="Arial" pitchFamily="34" charset="0"/>
            </a:endParaRPr>
          </a:p>
        </p:txBody>
      </p:sp>
      <p:sp>
        <p:nvSpPr>
          <p:cNvPr id="3" name="Content Placeholder 2"/>
          <p:cNvSpPr>
            <a:spLocks noGrp="1"/>
          </p:cNvSpPr>
          <p:nvPr>
            <p:ph idx="1"/>
          </p:nvPr>
        </p:nvSpPr>
        <p:spPr>
          <a:xfrm>
            <a:off x="1202028" y="1293165"/>
            <a:ext cx="7790688" cy="5406574"/>
          </a:xfrm>
        </p:spPr>
        <p:txBody>
          <a:bodyPr>
            <a:normAutofit/>
          </a:bodyPr>
          <a:lstStyle/>
          <a:p>
            <a:pPr>
              <a:buFont typeface="Wingdings" pitchFamily="2" charset="2"/>
              <a:buChar char="q"/>
            </a:pPr>
            <a:r>
              <a:rPr lang="zh-TW" altLang="en-US" sz="2200" dirty="0" smtClean="0">
                <a:latin typeface="KaiTi" pitchFamily="49" charset="-122"/>
                <a:ea typeface="KaiTi" pitchFamily="49" charset="-122"/>
              </a:rPr>
              <a:t>使用</a:t>
            </a:r>
            <a:r>
              <a:rPr lang="en-US" sz="2200" dirty="0" smtClean="0">
                <a:latin typeface="Arial" pitchFamily="34" charset="0"/>
                <a:ea typeface="KaiTi" pitchFamily="49" charset="-122"/>
                <a:cs typeface="Arial" pitchFamily="34" charset="0"/>
              </a:rPr>
              <a:t>POLST</a:t>
            </a:r>
            <a:r>
              <a:rPr lang="zh-TW" altLang="en-US" sz="2200" dirty="0" smtClean="0">
                <a:latin typeface="Arial" pitchFamily="34" charset="0"/>
                <a:ea typeface="KaiTi" pitchFamily="49" charset="-122"/>
                <a:cs typeface="Arial" pitchFamily="34" charset="0"/>
              </a:rPr>
              <a:t>的目的是</a:t>
            </a:r>
            <a:r>
              <a:rPr lang="zh-TW" altLang="en-US" sz="2200" dirty="0" smtClean="0">
                <a:latin typeface="KaiTi" pitchFamily="49" charset="-122"/>
                <a:ea typeface="KaiTi" pitchFamily="49" charset="-122"/>
              </a:rPr>
              <a:t>透過有效溝通，依據</a:t>
            </a:r>
            <a:r>
              <a:rPr lang="zh-TW" altLang="en-US" sz="2200" u="sng" dirty="0" smtClean="0">
                <a:latin typeface="KaiTi" pitchFamily="49" charset="-122"/>
                <a:ea typeface="KaiTi" pitchFamily="49" charset="-122"/>
              </a:rPr>
              <a:t>重症病人</a:t>
            </a:r>
            <a:r>
              <a:rPr lang="zh-TW" altLang="en-US" sz="2200" dirty="0" smtClean="0">
                <a:latin typeface="KaiTi" pitchFamily="49" charset="-122"/>
                <a:ea typeface="KaiTi" pitchFamily="49" charset="-122"/>
              </a:rPr>
              <a:t>的病情發展和醫療意願，醫護人員遵照執行的醫療計劃。</a:t>
            </a:r>
            <a:endParaRPr lang="en-US" altLang="zh-TW" sz="2200" dirty="0" smtClean="0">
              <a:latin typeface="KaiTi" pitchFamily="49" charset="-122"/>
              <a:ea typeface="KaiTi" pitchFamily="49" charset="-122"/>
            </a:endParaRPr>
          </a:p>
          <a:p>
            <a:pPr>
              <a:buFont typeface="Wingdings" pitchFamily="2" charset="2"/>
              <a:buChar char="q"/>
            </a:pPr>
            <a:endParaRPr lang="en-US" altLang="zh-TW" sz="800" dirty="0" smtClean="0">
              <a:latin typeface="KaiTi" pitchFamily="49" charset="-122"/>
              <a:ea typeface="KaiTi" pitchFamily="49" charset="-122"/>
            </a:endParaRPr>
          </a:p>
          <a:p>
            <a:pPr>
              <a:buFont typeface="Wingdings" pitchFamily="2" charset="2"/>
              <a:buChar char="q"/>
            </a:pPr>
            <a:r>
              <a:rPr lang="en-US" sz="2200" dirty="0" smtClean="0">
                <a:latin typeface="Arial" pitchFamily="34" charset="0"/>
                <a:ea typeface="KaiTi" pitchFamily="49" charset="-122"/>
                <a:cs typeface="Arial" pitchFamily="34" charset="0"/>
              </a:rPr>
              <a:t>POLST</a:t>
            </a:r>
            <a:r>
              <a:rPr lang="zh-TW" altLang="en-US" sz="2200" dirty="0">
                <a:latin typeface="Arial" pitchFamily="34" charset="0"/>
                <a:ea typeface="KaiTi" pitchFamily="49" charset="-122"/>
                <a:cs typeface="Arial" pitchFamily="34" charset="0"/>
              </a:rPr>
              <a:t>不取代醫療照護事前指</a:t>
            </a:r>
            <a:r>
              <a:rPr lang="zh-TW" altLang="en-US" sz="2200" dirty="0" smtClean="0">
                <a:latin typeface="Arial" pitchFamily="34" charset="0"/>
                <a:ea typeface="KaiTi" pitchFamily="49" charset="-122"/>
                <a:cs typeface="Arial" pitchFamily="34" charset="0"/>
              </a:rPr>
              <a:t>示</a:t>
            </a:r>
            <a:r>
              <a:rPr lang="en-US" altLang="zh-TW" sz="2200" dirty="0" smtClean="0">
                <a:latin typeface="Arial" pitchFamily="34" charset="0"/>
                <a:ea typeface="KaiTi" pitchFamily="49" charset="-122"/>
                <a:cs typeface="Arial" pitchFamily="34" charset="0"/>
              </a:rPr>
              <a:t>(AHCD)</a:t>
            </a:r>
            <a:r>
              <a:rPr lang="zh-TW" altLang="en-US" sz="2200" dirty="0" smtClean="0">
                <a:latin typeface="Arial" pitchFamily="34" charset="0"/>
                <a:ea typeface="KaiTi" pitchFamily="49" charset="-122"/>
                <a:cs typeface="Arial" pitchFamily="34" charset="0"/>
              </a:rPr>
              <a:t>。</a:t>
            </a:r>
            <a:r>
              <a:rPr lang="en-US" altLang="zh-TW" sz="2200" dirty="0" smtClean="0">
                <a:latin typeface="Arial" pitchFamily="34" charset="0"/>
                <a:ea typeface="KaiTi" pitchFamily="49" charset="-122"/>
                <a:cs typeface="Arial" pitchFamily="34" charset="0"/>
              </a:rPr>
              <a:t>POLST</a:t>
            </a:r>
            <a:r>
              <a:rPr lang="zh-TW" altLang="en-US" sz="2200" dirty="0" smtClean="0">
                <a:latin typeface="Arial" pitchFamily="34" charset="0"/>
                <a:ea typeface="KaiTi" pitchFamily="49" charset="-122"/>
                <a:cs typeface="Arial" pitchFamily="34" charset="0"/>
              </a:rPr>
              <a:t>一份隨身帶在重病病人身邊，一份存檔在醫院、療養院所或家中的床旁。</a:t>
            </a:r>
            <a:endParaRPr lang="en-US" altLang="zh-TW" sz="2200" dirty="0" smtClean="0">
              <a:latin typeface="Arial" pitchFamily="34" charset="0"/>
              <a:ea typeface="KaiTi" pitchFamily="49" charset="-122"/>
              <a:cs typeface="Arial" pitchFamily="34" charset="0"/>
            </a:endParaRPr>
          </a:p>
          <a:p>
            <a:pPr>
              <a:buFont typeface="Wingdings" pitchFamily="2" charset="2"/>
              <a:buChar char="q"/>
            </a:pPr>
            <a:endParaRPr lang="en-US" altLang="zh-TW" sz="800" dirty="0">
              <a:latin typeface="KaiTi" pitchFamily="49" charset="-122"/>
              <a:ea typeface="KaiTi" pitchFamily="49" charset="-122"/>
              <a:cs typeface="Arial" panose="020B0604020202020204" pitchFamily="34" charset="0"/>
            </a:endParaRPr>
          </a:p>
          <a:p>
            <a:pPr>
              <a:buFont typeface="Wingdings" pitchFamily="2" charset="2"/>
              <a:buChar char="q"/>
            </a:pPr>
            <a:r>
              <a:rPr lang="en-US" altLang="zh-TW" sz="2200" dirty="0" smtClean="0">
                <a:latin typeface="Arial" panose="020B0604020202020204" pitchFamily="34" charset="0"/>
                <a:ea typeface="KaiTi" pitchFamily="49" charset="-122"/>
                <a:cs typeface="Arial" panose="020B0604020202020204" pitchFamily="34" charset="0"/>
              </a:rPr>
              <a:t>POLST</a:t>
            </a:r>
            <a:r>
              <a:rPr lang="zh-TW" altLang="en-US" sz="2200" dirty="0" smtClean="0">
                <a:latin typeface="Arial" panose="020B0604020202020204" pitchFamily="34" charset="0"/>
                <a:ea typeface="KaiTi" pitchFamily="49" charset="-122"/>
                <a:cs typeface="Arial" panose="020B0604020202020204" pitchFamily="34" charset="0"/>
              </a:rPr>
              <a:t>由醫師填寫簽名，並有病人或指定代理人的共同簽名。配合醫院規章，醫師事前給的口頭醫囑，事後簽名也生效。如果使用翻譯表格解說，病人或指定代理人需要簽名</a:t>
            </a:r>
            <a:r>
              <a:rPr lang="zh-TW" altLang="en-US" sz="2200" dirty="0">
                <a:latin typeface="Arial" panose="020B0604020202020204" pitchFamily="34" charset="0"/>
                <a:ea typeface="KaiTi" pitchFamily="49" charset="-122"/>
                <a:cs typeface="Arial" panose="020B0604020202020204" pitchFamily="34" charset="0"/>
              </a:rPr>
              <a:t>在英文版</a:t>
            </a:r>
            <a:r>
              <a:rPr lang="zh-TW" altLang="en-US" sz="2200" dirty="0" smtClean="0">
                <a:latin typeface="Arial" panose="020B0604020202020204" pitchFamily="34" charset="0"/>
                <a:ea typeface="KaiTi" pitchFamily="49" charset="-122"/>
                <a:cs typeface="Arial" panose="020B0604020202020204" pitchFamily="34" charset="0"/>
              </a:rPr>
              <a:t>本。</a:t>
            </a:r>
            <a:endParaRPr lang="en-US" altLang="zh-TW" sz="2200" dirty="0" smtClean="0">
              <a:latin typeface="Arial" panose="020B0604020202020204" pitchFamily="34" charset="0"/>
              <a:ea typeface="KaiTi" pitchFamily="49" charset="-122"/>
              <a:cs typeface="Arial" panose="020B0604020202020204" pitchFamily="34" charset="0"/>
            </a:endParaRPr>
          </a:p>
          <a:p>
            <a:pPr>
              <a:buFont typeface="Wingdings" pitchFamily="2" charset="2"/>
              <a:buChar char="q"/>
            </a:pPr>
            <a:endParaRPr lang="en-US" altLang="zh-TW" sz="800" dirty="0" smtClean="0">
              <a:latin typeface="Arial" panose="020B0604020202020204" pitchFamily="34" charset="0"/>
              <a:ea typeface="KaiTi" pitchFamily="49" charset="-122"/>
              <a:cs typeface="Arial" panose="020B0604020202020204" pitchFamily="34" charset="0"/>
            </a:endParaRPr>
          </a:p>
          <a:p>
            <a:pPr>
              <a:buFont typeface="Wingdings" pitchFamily="2" charset="2"/>
              <a:buChar char="q"/>
            </a:pPr>
            <a:r>
              <a:rPr lang="zh-TW" altLang="en-US" sz="2200" dirty="0" smtClean="0">
                <a:latin typeface="Arial" panose="020B0604020202020204" pitchFamily="34" charset="0"/>
                <a:ea typeface="KaiTi" pitchFamily="49" charset="-122"/>
                <a:cs typeface="Arial" panose="020B0604020202020204" pitchFamily="34" charset="0"/>
              </a:rPr>
              <a:t>影印和傳真的版本是合法和有效的。醫院的版本可能的話，是粉紅色的原版。</a:t>
            </a:r>
            <a:endParaRPr lang="en-US" altLang="zh-TW" sz="2200" dirty="0" smtClean="0">
              <a:latin typeface="Arial" panose="020B0604020202020204" pitchFamily="34" charset="0"/>
              <a:ea typeface="KaiTi" pitchFamily="49" charset="-122"/>
              <a:cs typeface="Arial" panose="020B0604020202020204" pitchFamily="34" charset="0"/>
            </a:endParaRPr>
          </a:p>
          <a:p>
            <a:pPr>
              <a:buFont typeface="Wingdings" pitchFamily="2" charset="2"/>
              <a:buChar char="q"/>
            </a:pPr>
            <a:endParaRPr lang="en-US" altLang="zh-TW" sz="2200" dirty="0" smtClean="0">
              <a:latin typeface="Arial" panose="020B0604020202020204" pitchFamily="34" charset="0"/>
              <a:ea typeface="KaiTi" pitchFamily="49" charset="-122"/>
              <a:cs typeface="Arial" panose="020B0604020202020204" pitchFamily="34" charset="0"/>
            </a:endParaRPr>
          </a:p>
        </p:txBody>
      </p:sp>
      <p:pic>
        <p:nvPicPr>
          <p:cNvPr id="5" name="Picture 2" descr="POLST Form Icon"/>
          <p:cNvPicPr>
            <a:picLocks noChangeAspect="1" noChangeArrowheads="1"/>
          </p:cNvPicPr>
          <p:nvPr/>
        </p:nvPicPr>
        <p:blipFill>
          <a:blip r:embed="rId4" cstate="print"/>
          <a:srcRect/>
          <a:stretch>
            <a:fillRect/>
          </a:stretch>
        </p:blipFill>
        <p:spPr bwMode="auto">
          <a:xfrm>
            <a:off x="6477000" y="5559295"/>
            <a:ext cx="909128" cy="1137139"/>
          </a:xfrm>
          <a:prstGeom prst="rect">
            <a:avLst/>
          </a:prstGeom>
          <a:noFill/>
        </p:spPr>
      </p:pic>
      <p:sp>
        <p:nvSpPr>
          <p:cNvPr id="4" name="Rectangle 3"/>
          <p:cNvSpPr/>
          <p:nvPr/>
        </p:nvSpPr>
        <p:spPr>
          <a:xfrm>
            <a:off x="1357599" y="6357880"/>
            <a:ext cx="5240740" cy="338554"/>
          </a:xfrm>
          <a:prstGeom prst="rect">
            <a:avLst/>
          </a:prstGeom>
        </p:spPr>
        <p:txBody>
          <a:bodyPr wrap="square">
            <a:spAutoFit/>
          </a:bodyPr>
          <a:lstStyle/>
          <a:p>
            <a:r>
              <a:rPr lang="en-US" sz="1600" dirty="0"/>
              <a:t>2014</a:t>
            </a:r>
            <a:r>
              <a:rPr lang="zh-TW" altLang="en-US" sz="1600" dirty="0"/>
              <a:t>年</a:t>
            </a:r>
            <a:r>
              <a:rPr lang="en-US" altLang="zh-TW" sz="1600" dirty="0"/>
              <a:t>10</a:t>
            </a:r>
            <a:r>
              <a:rPr lang="zh-TW" altLang="en-US" sz="1600" dirty="0"/>
              <a:t>月</a:t>
            </a:r>
            <a:r>
              <a:rPr lang="en-US" altLang="zh-TW" sz="1600" dirty="0"/>
              <a:t>1</a:t>
            </a:r>
            <a:r>
              <a:rPr lang="zh-TW" altLang="en-US" sz="1600" dirty="0"/>
              <a:t>日後有新的修正版本。舊的版本仍然有效。</a:t>
            </a:r>
            <a:endParaRPr lang="en-US" sz="1600" dirty="0"/>
          </a:p>
        </p:txBody>
      </p:sp>
    </p:spTree>
    <p:extLst>
      <p:ext uri="{BB962C8B-B14F-4D97-AF65-F5344CB8AC3E}">
        <p14:creationId xmlns:p14="http://schemas.microsoft.com/office/powerpoint/2010/main" val="563822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descr="data:image/jpeg;base64,/9j/4AAQSkZJRgABAQAAAQABAAD/2wCEAAkGBxQSEBUUEBQVFRQVFBUXFBYWFRQWFRQVFBYWFxgXFBQYHCggGBolGxQYITEhJSorLi4uGB81ODMsNygtLysBCgoKDg0OGxAQGywkHCQsLCwvLC0sLCwsLCwsLCwsLCwsLCwsLCwsLCwsLCwsLCwsLCwsLCwsLCwsLCwsLCwsLP/AABEIAQsAvQMBIgACEQEDEQH/xAAcAAABBQEBAQAAAAAAAAAAAAAFAQIDBAYABwj/xABEEAACAQIEAwQHBgQEBQQDAAABAhEAAwQSITEFQVETImGBBjJScZGhsRQVM0LB0SNicpIHU4Lwk7LS4/Eko+HiFoOi/8QAGQEAAwEBAQAAAAAAAAAAAAAAAAECAwQF/8QAIhEAAgICAwADAQEBAAAAAAAAAAECEQMhEjFREyJBMmEE/9oADAMBAAIRAxEAPwD13iXEWtuFUAjKDrPU/tVT77f2V+f713HvxR/SPqaGxTAJffb+yvz/AHpfvt/ZX5/vQ2K6KACX32/sr8/3rvvt/ZX5/vQ0CuigAl99v7K/P96777f2V+f70NisZxf00HbmzhobLoXENmaYKpygdfCgD0X77f2V+f71332/sr8/3ryrFek2KVdwO9q0AkeB6GtBwHjpuBRd1zGFYRE9DGmtK0OmbT77f2V+f71332/sr8/3obFdFMQS++39lfn+9d99v7K/P96GxSRQAT++39lfn+9d99v7K/P96GRXUAE/vt/ZX5/vXffb+yvz/ehldQAT+/H9lfn+9J9+P7K/P96xmOx2IAvkdkOzdBbRpzOrTEDnMaeM9KM2rm0giQM0DQE/73rJZE3RrlxPGk21sNffj+yvz/eu+/H9lfn+9Azj7W2ccuR57cqROI2js4Px6x061fKPpPxT8Yd+/X9lfn+9F+HYg3LYYwCZ220MVkrN1XEoZEkT4jetRwX8Ffe3/MaZDTWmD+Ofij+kfU0PojxsfxB/SPqaHxTASup0V0UCM56ZM/ZBUDwT3gmUlxB7gUN2hP8ASI1EkASCvCGJsWyzK/cWHVg63BAhwwUCD4DzNBvSjiV63iLNuy+QG1fZgcuVzkbJ3oJBXKzQYBMakBoM8DvO9hDcILiQ0a6g7FtmMQCRpMjkaYEPpFdK4W9k9YW+RggMQpOmo0Jg+FeaYfgpsNbIYDMJMCMo5BemnOtH6XWXFs3EOiPD/wBCM436azHOgeDxHakl4YCBHIgKNh0JmsXO0dcMNNWanh2GtsmysANdm9+1RfYLCMxtpkynvfw3QGOYkCY6ipOHYplCDswgZsoCsI2MSANDVq32xDC4QRuFCxppu09Z6VzJ0zqcVKNBrA4xbgIUglTDe+Af1HxqzFYL0CfM95hPrmJ67x5AgVvq64S5aOHNi4UJFJFOrqsxGxXRTq6gBsUkU6uoApPgyXzFpjNlGUSoIXQN5H3z4UrYOYOYyGmfDNMfDSfOrkUkUqQPZRTA7AtIET3FEwG+GpB8vGmnh+pysANYGRdNo18CCfPwohFJRSHyfpDh7ORY8SRAA0JmIH1rU8F/BX3t/wAxrORWj4N+Cvvb6mgRS4z+IP6R9TVCKIcY/EH9I+pqjTAbFdFOrqBEGKzBCbcZgRlkEjeDoNZylh51IECjQBQJOgAA8dK69ZV1KuoZTEggEGCCND0IB8qoY6/2jm0uoEdqfmE9/X4c6mUqVlwi5OkVUwvaI4OzO5E81ck6j3GsPe4T9lvdkDKkZrZJ1iTKn3aa+NbXjuPa3aItCXI7vQeJrx3H47ELiDculnOaMx10GkQNAB0HWueEXK2d0ssYUjd43FuL1oKo7oBgzrPORPKI86NrdbNmJKg+uPyaAmR0IiPdWT4ZxZL2l2Q6gaQcwHIwNxvB2+BoxiL5uAWVDCUZmOg7o0UEDqSf7DS4bor5UlYmBvlHgiCe8Y1DKIEkjbcb1reH40XFBB1+XnXmeOu3bbCROkR1SRofeQo86XhfH3RhoSCWnxymCQPf9a0eOtxOeOblqZ6t2ntCPmKeNdtqD8H4qLqjY0UNkEypg9R+vWpWZx1IqX/PGSuLJIrorrbcjuN/HxFOiuhO1aOOUXF0xldFCLuMBxq2jaU6mLuhYFbWeCRquj7HcHSeU1pE+1uRdlwoBt97ujLoCZiNSYjf3UxBGuAoZhcEq4u44uSzK2ZJPdnsojqO6fcTAGhqfi4/hMZgAEnYFh0k7aTypSdKy4R5SSLC3lMQwOYErqO8BEwOcSPjT6FYOww7IeroxJKg52KrJBB8I2+Iii1KErRWWCg6TEitDwb8Ffe31NZ+tDwf8Ee9vqaozKfFx/EH9I+pqlFX+Kjvj+kfU1TigQyK6KfFUeN4s2cPcdfWAAXwZ2CKfIsD5UWNKylxviuT+HaP8Q7n/LH/AFfT4VDgkFu38/EmguBtQddzMk7nXc+NFcRchR0kf7Ncrbmztilji2DsTfPaKW9W5Kj+VhqPJhPmB1qhiuB6k2yQS2YqYKsdARBByzG4jWr2LXNmXoquPeCasYS9IE10pUcbbewVh+GhF7RDpzS5BCxOZR7NWDhMwaVylwoABjKNY+A1/wDNXsRZ6bFkJHuYT8RT8YZOkAmRpykySPKlSux8nVAJ8CmaVUCe9oPyWhCT72M0Mu8LCKsD1V/TWtJhlzKz8mIVPBE0Hzk/CmY2zofdTEAODXWtnumd2IB6mdPj8q2GH40Ckg6jkdKguf4e4RsSmIIfugfw8xKEgaST3o8JrQfdFiZ7JJ/p0/t2rOWPkbQzcUQ8NxnamVGijU8iTy/WiMVyIAIUAAbACAPcBS1UI8VRnknzlZUD3O2IynsssT3fXBn2piCRt08agsqn2q5CsHCKzMdmzwsDwHZjbxqnbwg+82cXFJNnvW5lwYRQfVgLC9Z8pq9bB+0sWtKBEJcyHOTHel40G41InxmrMxcKqdtcCqcwhmJG5uSJEidkj41ZvDuk5c2XvAd3cbQW0B8SRVWyD27FrQAiEfIczdZcCAJB3I5bzTuK4fOnqZ8pDCApeQQQEJ2JIEnoDSl0XjVyViIyPeBAllthg2YRFzcQDqQADOsZx11txVQYWWCvmMAPmAgdoIVmDqQykg+qdCNtiKu0o2VlrVDIrQcI/BXz+poFR7hP4Q95+pqjMq8U9cf0j6mqdXuJjvj3D6mqkUCGUN9IcE16wVt6srK4WYDZTqpJ02JjxAorlpMtJq9DTp2Y9EOxt3FbxtuD9KbxbgeKvi2lthat5815mgswAlVCzIGYCRpI5itnFJFRHGkayzNqjBooTFtbUkqqFBJkwHYamlUZSVPI1WxZK8QcH2n+BYkfI0SxNkNDDf61ZkRnFgaHUVUxuOLAIgIdzlU9J3PuAq2ltRuKjw65nLcl0X3nc0AW1QKFUbKAB7gKhvrM1PNNtiXUdWX6igDWRSRTzSUxDYpIp9JFAAS3hbQxzNDdrkzSQpWTCmOYIUrr0YjqKvojC6xJlWHdWRCheZWJkzuCf1qBXX7WQESRb/Ejv5mOqSB7NtSQdoXrS2gn2lu+xcDVY7qiB+aP5xzjQcxQBaV++RmXYQumYRMk66jUe7zpMVdyIWALEeqo3ZjoFHiTVbDXbRxFwKxNyO8uwhTHnBb67yauXQY7uWf5piOe1JlRq9lXh95mNyQ0C44UsoXugiFj1pGu4q3FU8Jw9rZJU2wCxZoskEgmYzdpynTer1KN1svLx5fXobFHeFfhDz+poHFHeF/hDz+ppmZX4kO+PcP1qrFXOIet5D9aq0wGxXRTq6gQwg0wq3Jh/af+qpqSKAM9i/RcXL5vG4Q5iQEGXQAbTPLrUh4AYjtR/wAP/wC9HYoD6V+luG4egN9iXb1LSQbj+MbKv8xIFAxjejbEfjD/AIX/AHK616OlRHaj/hf9yvP8V/jNcViUwiG1+WbpFyP5iARPumtN6G/4nYbHN2dwfZr2mVXcFLhOkW7kDvTHdMEzpOtAB77hP+b/AO3/APelXgQBB7Q6EH1Ry86NRXRQIhAPMj4R+tOp5WkigBtdFLFJQANVL32okuOyymFmTELqVEQM2YAw2240FWFsJ2hMHOBObWDmzCJ2MAbcu7Q3D4e2+Pa8ty0zLba0bfdN1SjwzQRmUSCPEEGSIFXkvXftBDKRaghTEywCtJImAZcawO6BuYIA6zgra3WZVIYySZbKc51jlMjYdfGk4oxFpokbSwJGUSJbTXyHUcpp9rtO1bN+HAy+rvrJmJO3X376TvbBiRMGR7xsY6ik9oqLSkmwTw6w2cu1tEOYhsxzOoZEItq/QMZJPUADnRWKgv8AD7bmWUnUE95wCViCyggMRA3HIVZpRVF5ZqbsZRzhf4Q8/qaCxRvhn4Q8/qaozIcf6w9371VireO9by/eq1IBsV1OrqYgTx/jK4VFYqXZ2yoo0zGCdXIyrtz61ewl8XLaXFBAdQwkFTBE7ETQf0qtWLoW1dulCZLBGBuBArnN2RbaVIDZHMxEEAi/wFbf2dDZCBGEzbQW0YzBcICcsxMST11oAsY6/wBnauXCJyW3eOuRS0T5V8p8V4xcxN97985rlwySeXRVHJQIAHhX1XxPCG7Yu2gYNy1cQE8i6lf1r5c4HwNrl90ddbOjqTHeBykE+EE+MeNF0UlYR9HPR+7jEY21IVR6x/M3JUnn9K0eN/wpyWCy3i17KTEAIW6dY8a0HBb93DKxXDOiWwcoLQtzeIUudSeg3I0ojj+J4i44AwxJUuGVLvdQrBGZgVzFlIYaRDCsJTk3ro6444VvsIf4S8buYrhwF+TdsObLMxlnAAZGJ3nKwGvs1s4rDf4VYLshjgDI+2ERER/DRjpJ27TL/prd1sjjapjaSn0kUxDaSKdFdQAPt8QDX2sgTlEswIIGinUbj1wP9mKy4b/1eYXJaSWt9odLZtlRNsCM2bJqeQHXWRXufbCpQdkEDK2QT2nqk9pO+UARvEVBat2/tzEOe1ysGXLHdAWJMjTVYMGYGtAyxYwlxb7OWzI86Zj3doOWIJ7oG4gTvV+oLd9TeZADmCjMZWI1ju5pnXeOYncU3iWINu33YzsQluds7kKpb+UEyfAUm6HFOTpHYHDG2rAuzy7MMzZiobZQYGg+U1Yqjh8aS5BVmVrgCFVXupl9d5acrFWIMbEVfpRarRWRST+wlGeG/hjz+poPRjhv4Y8/qaogjxvreX71XirGN9byqCkAkUkU6koAC+kXCxeyM97sraZw2gk9qBb0cnuGGYA66lSII1ucKwr2rYS4UOUBUyKwhVVR3sxMsSCT741iTPj7Za2QqhicujNlBhgTLZWjQE7cuW9WDQAyvIuI8CbD8TxN3L3b7gqI3knY7Ed4V6/FBPSABmtgwchD+46wf/5I86jJ/JrhVyozeKRUCqq2leJiAp25EAxE9KnbEqWXMLRYgd095ivMyQCAD7xqaq3sPaxF6DGe0SAdmExmAYawYHwqhxTCLaxAZdf4bAyzMF6AZiSJ198DpXNo9C/023o5gTbS45EdtcDhYAyqttLYGn9BP+qi9RYJptqfCporrj0jzJ/0xsV1KRXVRAlJTqSgASmEvDFG4Wm0cwy5jABVYlSNDK8uvLWWWbqfbXXswGy6XArd5gq5gWGmgYCDzX3VdGMT7QbXe7QWwx0bJlJ012mm2zd+0NmH8LIoXbRu8STrz20nYTFAyvg8bnxN62EACBe9+ZmMknpHe301mreNsF1AWAQ9oyfZS6jsB7wn0qxDSZjLAy7zOsz4bfOqPGLhCBV/O2WZIIAVnMEa6hI3ETM6UpdFY03JUR2MJczsWYiBYCvIJuhC5fOsCJzkRy3G1X4oVavObq3O7Nw2rbKQ/dTI1zusYDbsZg9OVGIqYF5k7VjKMcO/DHn9TQmKLcP/AAx5/U1ZkR4z1vKoIqxi/W8qgpAJFdFLXUANio8RfW2pa4wVREkmAJMCn37qopZyFVRJJ5CvPfSPjRxDZR6g9ROZn8x6n6UAG+Iem1pGC20e7PP1BPTUT8qjuXneC0Zj3mPIToAB0ER5eNA8DwvIod9W3Ph7vKrF3iUqwQEkxrpoIMHU6+VYTfLSOrElj+0jOcQZRfcWywAaA0+t1IPTNNTLdBQhdcpGY7zP7QPia5rE6MIENruQRHxmRVXAW3GZRkIO+YspHugGflVfGT8xtsJxS4uHR7RnTKwIBGYQA3ntV3D+k2gL29CJ7ra7dDv8az3AMQLc2roIVj3TyPuNX8dw/IAyEsgCjbVQCSZ8DC/ClCdfVhlx39kbG1cDKGXUESP9inRWR4JxDsm19VoDeEbMPjrWurY5xIpKdXUxASzct/bWAtgPEM8jXRSBl6nONd9+mj7CqMZcIuKXKgFIbMFUA6GY0lTz3OxkkoySwkAgag8w22gjod5oTh+y+2PkW4LgkOY/hsAltiCCNNXUyNyN4OoMlw2GC4l2zgs4BKnQqokAJ1GgnePMVax6J2ZN1QyqCYK5uRHdHNiGIA5zFQ4e6nb3FUEHRm1TKzQBIAMloUTO0jrXcaQG1+Wc9vLPI51203y5tqmT0VjVySGA27l5Mrk9mGyqom3JWM2YCJCuwAnmdNNL8VnsArLdtM6+tAEkMRNsAsuVTm1KguGgZ2nrWiilB2jTPHi0hKKcP/DHn9TQyimA/DHn9asxGYr1vKoKsYoa+VQRSASupaCekfFuyHZJ+I67+wpkSI/MdY6QTypN0NK3SBfpZjxcYWUJORpaDoWiMvjEnzqhhMAF7zat16DnFJYtBasBLl49nZALHckwqDYsx/TmaxcnLSOmMFBWyhxLGZn7JdgMzeOsRVLADL3DyJXy3X5Gh+Bs3LOJS1iIF3JcS7BDDtJFyQw3BBke+jL2cw00b9tq1jGkc85OTshu2++AdAxgnyJ/Sh2MslWlflRi0wcaiCpgjoY/+ajvWJqiQdY4iDCNWm4LxgHuOZ1IBPOslxLARqu4p3ofYN/Fiw7Mo1uErGaEAMCRsTArOcFJGmPI4s22I4crd61APMcj4jpVzgmOKxZuCOSHl/Sf0+FCWuvh7vZXTruj8ri9R0PUcj5E3lxCvvvWSnKGmdLxQybRo66qXCsSXDK2pWNeoMxPjoavRXQnas5JRcXTAyYcjHs5uCTZEIC2YKG3KnuxPPeQdN6fauOcYwyDsxb9bKA0sfa3IPZn4LUFrshxBozm61uGnJkCgZgRrm2lZjeanSxf+2Fi38DKQFkQCQsHLJ6b6c+tUSdhcU5xV63lQIgTWTmOYEj8sHc89J561bxl8W0zsJylYAyzLMFEZiBPe61Ww9u6MS5Y/wAODlGeYBIg5Z5w3LSPGrONtlsoiVDq7f8A6yHUDxLhfIHwpPoqFclYK4XibVy+2W1bDRmRwq5gGkFSVzd6UaTI0jQ0boPw/PbvP2qXALhGUqgZNCxJfs5KNLbGRHM6wZqYdGmf+tdUJRPA+oPP60NongfUHn9aoxGYnfyqGp8Tv5VCRSGJWL9Jz/63Ub2kynqAWn4GflW1qtjsBbvAC6gaDI3BB8GGopSVoqEuLsw2HttdcW7WrH4KPaY8hWt4LwYYfOQ7O1wqSWygKFEBUAGizJ1k671ew2FS2uW2qoOigCff1PvqQqeR+QpRjQ5zcjyr017vEbjj8r2m+NpFPyq9buA6jnWm4l6H2r917tx7mZ4zQVC6KFECOgFMtehttRC3bmgjXIf0qzMzOIsycymGHzHQjnSLfJ3H1rWD0WX/ADX/ALU/amn0VX/Nf+1P2oAy15QRS+gOHjiV1o0+zsPjctR9DWn/APxNP8258E/arHCvR1MPcZ7btmdQpzBSIBnTTSgC7xXhiYi3kuDxVh6yN1U/7msZisHfwrRcU3LfK4ikqR/MBJQ+/wAia3gVva+QpwqZQUi4ZHEB+jodizkEIVAWRGYzJIB5Dr40bpTSRTiqVCnLk7A6YtTjDb7Fgwn+LCwf4YMyGkiCw1G8c6JCz/EL6aqq+PdLnf8A108TnO+XKI2iZafGYjw28adTJBWHsqMU5F2XK99CraJ+QK0wIzCd5j8tXcZeVEZnJCwZIDHKIMnujSOvKqmHCfaXy2wGA1cM3fJPTLEiOumw5xbx1tSh7U/wwCzgxlKrqc/8ukkc410kEfRUatWBeA3X7Rs+dzCoSLgKqULh2ZLjBhJIGinbnR8ih2HsBbhWxdUAjtGRk7Q5XJ7yPmBgmd83lRKphpF52nK0NiieC9Qef1odRHB+oPP61ZkNxG/lUVS4jfyqKpGJXUtdQAkUlZj034xesC0thihctnYWzcIAUlVC5SpBhtjm7oEd6RoOH3me0jOMrlRnGV0hx60K4nLMxPKKYE9dSxXlf+PHpQ+HsWsLYco9/M10qQD2K93L1GZif7DSA1eN/wAQMBbui2b2cyAzWwHtoSY7zztJglZjnFE8B6R4S9d7KzibL3R+RXUtp0HPyr5NaxcAUsrBWWVlSAyj2SRr7xWg4P6J4i6iXrN2zaMgorXXW5PIqVXT40NpFKLfR9TUlZ70S4ndOFRcdAvrKs6nMtwD1XzAbkaGY1B60ftXVYSpBHUEGhNPoTi12h1JS11MkSurq6gBIpKdSUACcJfvHFXFdYtAd06iYywQckMdW0zadN4fx5SbQBICNctK4IJzh7qJk9zZoJ6ac6lsWbgv3GYzbYKFUkSpTNMADYyOc7+U2NvKiZrglcyDbN3i6hYHXMRSl0XjdSTB6WLn2pz2iiLdr1bYErnvd05mPQ6jryorQ3h3EkuXDoFdllTnU57ak5TEyD32kRp1onSjX4Vlu6YlEMH6g8/rQ+KI4P1B5/WqMht/fyqKpb+/lUVIZ0V1dXUAZT094mtpLS9kl13fui6hZMoUlimkZ4EDfVl61oeHXA1lCEa2CohHKs6iNMzK7A6RrmNUPSXAWXtq162zntbCjI7KwN24LAaQfVXty8fyzuBSYvjdqyot2v4jKoUAHujKIGZ/LlJ91DaSBJt6J+KcVFplQLnuMJicoVRpmdoMCdhGsHpXnnpFbsi9cxt612t0BIJHaBVBCKllCcqiSNTzJJOtHcK+d2a4wZmJLn9AOQA0is36b9ot7DKABZvLcZtD3mtMmWfDvk+O/IVhycnS6OxY4wjb7BuJ4a+PZDiu6Ens0DTGcjc5RqQo+GnWo+JcJe1+EykLuhmSACNDt8uVFbdhbZt6xmcEyxIIBG4Om5FFr3C7bkkAaDQwcwidifGp50/8NfjtGE9G+J3GdraOxuWgxcAFYtSCLhy6EQyg+J6V6d6Mcc7QQ5AuDmNmH60P/wAOPRtLeIxOIIBZkFmCJ0LMzeRAQR/LR656G2c+a09y3zCiGA906x4a1bhe0Y/KlcZBy3igd9PpU9Z17NzDeuc9v2wIK/1ryHjr76IWL5iVOnTcU1Nx1IyeNPcQjSVBaxYOjd0/I+dWK1TT6MXFrsSupaSmIYLfeJ5kAH/TMf8AMap8Us9oFtmYLBnI0hbfe35EsFHmTyq/TXJAMCTBgTEnkJ5UmrRUXTszXA7IZgWDWyRmtkZhmCscyksIiCo5EgE6bDS1Vw+JY3CjZSQgZiswjEjuNO51JB00B0GlWqmCSReablK2JRDCeoPP61Qq/hPUHn9asyG39/Koqlv7+VV795UVncwqglj0A1NIaH1n+IelCKStgdo3tTFsee7+UDxoDxnjtzEyoBt2T+X8z+Nw9P5Rp1mq+GSKylk/EbxxelzG4i7iBF24wXMrZUhV7rBoIgyDEGZ0Okb1c4fwpro7vdXmxHyUc/pQ5luETbAMcjMN4aEVEvFcQe411oKgrlyoCo0IGQCIkaeI8YmEeTtlZJcFSRosZawWCXPiXVecuSSY6W1Go8jVbjQwfEMN21u9bbskZrbi4FCG4AALin1QxUCGAMgVkOKcOF4d6SSJBnWffWG4l6KsrC5Z9VpBHP2o8YK7VvSOfk7s3WEv5+y7No+B08J2P7VpHGVQWaffHygCvM+Am5aIDA5H1RulwTmTwJAzD/V0raj1CSxOWZk+rGp91ck406O/HltWaT0AxAfDMTAuG9dZlmSELHs/LIF85rR3bgQS5CjqxAEnbU141hluW8IGJZX7NtRIZQzMRtzCkeYqZXv3LVvtXaN1TMxVYIJgHqcwnoRXWlo4G7Z7DEjqPlWf4hhThjnT8EnvL/lE8x/J9Pdt5t2t9WIt3HQSfVZht1jny8qsn7U6Q+JvkGZHaOBBO0A6+dROq2XjTvR6LbvhhVnD4rLo2o+Y/cVg+D8Te1C3AYH5uVaazxFWGhBrDado6eKapmlBkSNq6qvCwcknYmV9x5+41brqi7VnHJU6ErqWkpkkOGtsoOYqSXdhlBUQzEiQSZaNzz6CpaWuoG3Y2r+E9QedUavYX1R5/WgQ2/v5VS4lgxetPbJIDiJG6mZB8YIBir17fyqOgaZ53i+GXrely2xj86Ash8ZAMedNsBfzsB4A6+cxFei0y7aVhDKGH8wB+tYvF4bLM/1GNTFgbERQfFXRnEfkcmPA93/lefKt3c4Dh23tKP6cy/JSBWc476JpbF3EWrjjKhPZGCoAENDb+rJ1nUDWNKcIcWLJk5oGqBmIofjbIVyrepc1/pcc/wBfjS4XFeo3iQf9+VEMXhw6RWpiZ8cMexmyDtLTwXQ6kwZDK24deR50d7dbvqLCEAsfaPJY5aanyHWqmAxJU9lc0b8h6+FX7KZLYB1bn4sdT5foKlxTdmkcjimkUb1jtboU+qoBbeN5XzJE+AXxq41sG4ANlFOw4yg+Jlm6n/xA8qfh10LHnVGYEvW8rtO0T8Wufoq/GrFm6TACknoASfgKP8H4CmIZ3ulsq9wBWyySASSY5CP7jWtwuFS0oW2oUAQI38zuT4molGy4SoxnDuBYlzqBaXq+/kg1+MVocJ6P20IZybjDm2iz4IP1JovXUKKQ3NsSupTSVZAlJTqSgQldS0lAHVewvqjz+tUavYX1R50ANvb1HUt1STTOzPSgBtJT+zPSu7M9KBjKZetB1ZW2ZSp9zCD9am7M9KTsz0oA8bS2UL223RyD7wYPzFGOHYjMIO4qXjfo/iTjbzW7Dm2zkhhlgyATGvWajHo/i1IZbDzzHd1HxpAJicKH0YSRtGh+NMweaNSSAdJ39xNGbPC8QRrZcHocv70r8Gv/AOU3y/emIHXToAKmUQI6Vat8Ev7m03y/enjg9/8Aym+X70AaDgdjJYTq0ufe2o+UDyq9UeAw7LaQEEEIoI6EATU/ZHpSGR11SdkelJ2R6UAMpKk7I9K7sj0pgR0lSdk3Su7FulAiOkpRbf2R/d/8Vxt3I9UT/V+sUAJV7DeqPOqHZ3fYX+8/9NX8MCFE6GgCWurq6gAVaxd03nTLCgHLK79CCDqZIkeI25wWMbfNpjl73aZUBURAJzbE9CJPTnRyuqeP+l814Z/EY/EBEyqSxDZ5Q6EGIj3fpyqyuOufacsHs8ns7vvM9NI8/dReuo4v0fNeAWzxC6yXjlEpJT1tfcI70Rvz8KtYDEXGw4dwC+UkASJjYHTQmKIV1CT9E5J/gGPF3yBuweMxBGuaPWBjLtk19+lTpxB+0KPbKgfnkldht3erqP7ulEq6in6K14AsHxi4VAe0S0wTqAdLZkDLp+IZH8jb0n327SBaI0BJzSVk81y7aHX3ctaPU0WwCSAJMSY1MbSedFP0rlHwF2+LksoNsgEtJ73dCATIy+tPIadCabc4uwJi0YBaSWK6L2mvq8xbBHg660YpGUEQRIO4Oxop+iuPgKtcVZ0VlQZmZhlk6CHyy2XQkoN9s1WeHYxrqljbKQdA0yRuDqNO6VPgSRyq1bthRCgADYAAAeQp9NJibX4gDgPSBnC57FxCbpQghpVQgbORl0EkCD1qvb9JLxy5sI6E3FUyzQFYoM5bJAjOTH8u9aaupkgFePPpNhhOJ7LXu5bcT2rfECOpApL3HrgiMOxzYh7QgmCiAkXJjmREeO9H66gAK/GnCsewcxeKQP8ALADdqZGxB0HUgdYs8L4g11roa2UFtyqk5u+B+YSoHwJojXUAdXV1dQB//9k="/>
          <p:cNvSpPr>
            <a:spLocks noChangeAspect="1" noChangeArrowheads="1"/>
          </p:cNvSpPr>
          <p:nvPr/>
        </p:nvSpPr>
        <p:spPr bwMode="auto">
          <a:xfrm>
            <a:off x="155575" y="-1790700"/>
            <a:ext cx="263842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5060" name="Picture 4" descr="http://img.news.sina.com/bg/taiwanpanorama/201104/20110419/idx/2011/0420/U80P5025T2D110410F20DT20110420090334.jpg"/>
          <p:cNvPicPr>
            <a:picLocks noChangeAspect="1" noChangeArrowheads="1"/>
          </p:cNvPicPr>
          <p:nvPr/>
        </p:nvPicPr>
        <p:blipFill>
          <a:blip r:embed="rId3" cstate="print"/>
          <a:srcRect/>
          <a:stretch>
            <a:fillRect/>
          </a:stretch>
        </p:blipFill>
        <p:spPr bwMode="auto">
          <a:xfrm>
            <a:off x="2638812" y="228600"/>
            <a:ext cx="4511506" cy="6400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550" y="1828800"/>
            <a:ext cx="7866888" cy="4267200"/>
          </a:xfrm>
        </p:spPr>
        <p:txBody>
          <a:bodyPr>
            <a:normAutofit fontScale="62500" lnSpcReduction="20000"/>
          </a:bodyPr>
          <a:lstStyle/>
          <a:p>
            <a:endParaRPr lang="en-US" sz="2000" dirty="0" smtClean="0"/>
          </a:p>
          <a:p>
            <a:pPr>
              <a:buFont typeface="Arial" pitchFamily="34" charset="0"/>
              <a:buChar char="•"/>
            </a:pPr>
            <a:r>
              <a:rPr lang="zh-TW" altLang="en-US" sz="3800" dirty="0" smtClean="0">
                <a:latin typeface="KaiTi" pitchFamily="49" charset="-122"/>
                <a:ea typeface="KaiTi" pitchFamily="49" charset="-122"/>
              </a:rPr>
              <a:t>最近發表在美國老人醫學會雜誌的一篇研究報告顯示，遵行</a:t>
            </a:r>
            <a:r>
              <a:rPr lang="en-US" altLang="zh-TW" sz="3800" dirty="0" smtClean="0">
                <a:latin typeface="KaiTi" pitchFamily="49" charset="-122"/>
                <a:ea typeface="KaiTi" pitchFamily="49" charset="-122"/>
              </a:rPr>
              <a:t>“</a:t>
            </a:r>
            <a:r>
              <a:rPr lang="zh-TW" altLang="en-US" sz="3800" dirty="0" smtClean="0">
                <a:latin typeface="KaiTi" pitchFamily="49" charset="-122"/>
                <a:ea typeface="KaiTi" pitchFamily="49" charset="-122"/>
              </a:rPr>
              <a:t>維持生命治療醫囑</a:t>
            </a:r>
            <a:r>
              <a:rPr lang="en-US" altLang="zh-TW" sz="3800" dirty="0" smtClean="0">
                <a:latin typeface="KaiTi" pitchFamily="49" charset="-122"/>
                <a:ea typeface="KaiTi" pitchFamily="49" charset="-122"/>
              </a:rPr>
              <a:t>”</a:t>
            </a:r>
            <a:r>
              <a:rPr lang="zh-TW" altLang="en-US" sz="3800" dirty="0" smtClean="0">
                <a:latin typeface="KaiTi" pitchFamily="49" charset="-122"/>
                <a:ea typeface="KaiTi" pitchFamily="49" charset="-122"/>
              </a:rPr>
              <a:t>的計劃，可以有效地影響末期生命病人所接受到的照護。</a:t>
            </a:r>
            <a:endParaRPr lang="en-US" altLang="zh-TW" sz="3800" dirty="0" smtClean="0">
              <a:latin typeface="KaiTi" pitchFamily="49" charset="-122"/>
              <a:ea typeface="KaiTi" pitchFamily="49" charset="-122"/>
            </a:endParaRPr>
          </a:p>
          <a:p>
            <a:pPr>
              <a:buFont typeface="Arial" pitchFamily="34" charset="0"/>
              <a:buChar char="•"/>
            </a:pPr>
            <a:endParaRPr lang="en-US" altLang="zh-TW" sz="1300" dirty="0" smtClean="0">
              <a:latin typeface="KaiTi" pitchFamily="49" charset="-122"/>
              <a:ea typeface="KaiTi" pitchFamily="49" charset="-122"/>
            </a:endParaRPr>
          </a:p>
          <a:p>
            <a:pPr>
              <a:buFont typeface="Arial" pitchFamily="34" charset="0"/>
              <a:buChar char="•"/>
            </a:pPr>
            <a:r>
              <a:rPr lang="zh-TW" altLang="en-US" sz="3800" dirty="0" smtClean="0">
                <a:latin typeface="KaiTi" pitchFamily="49" charset="-122"/>
                <a:ea typeface="KaiTi" pitchFamily="49" charset="-122"/>
              </a:rPr>
              <a:t>這篇研究追蹤</a:t>
            </a:r>
            <a:r>
              <a:rPr lang="en-US" sz="3800" dirty="0" smtClean="0"/>
              <a:t>58,000</a:t>
            </a:r>
            <a:r>
              <a:rPr lang="zh-TW" altLang="en-US" sz="3800" dirty="0" smtClean="0">
                <a:latin typeface="KaiTi" pitchFamily="49" charset="-122"/>
                <a:ea typeface="KaiTi" pitchFamily="49" charset="-122"/>
              </a:rPr>
              <a:t>位自然死亡的病人，根據他們喜歡的醫療選項和他</a:t>
            </a:r>
            <a:r>
              <a:rPr lang="en-US" altLang="zh-TW" sz="3800" dirty="0" smtClean="0">
                <a:latin typeface="KaiTi" pitchFamily="49" charset="-122"/>
                <a:ea typeface="KaiTi" pitchFamily="49" charset="-122"/>
              </a:rPr>
              <a:t>/</a:t>
            </a:r>
            <a:r>
              <a:rPr lang="zh-TW" altLang="en-US" sz="3800" dirty="0" smtClean="0">
                <a:latin typeface="KaiTi" pitchFamily="49" charset="-122"/>
                <a:ea typeface="KaiTi" pitchFamily="49" charset="-122"/>
              </a:rPr>
              <a:t>她們最終死在醫院的比例相關性。</a:t>
            </a:r>
            <a:endParaRPr lang="en-US" altLang="zh-TW" sz="3800" dirty="0" smtClean="0">
              <a:latin typeface="KaiTi" pitchFamily="49" charset="-122"/>
              <a:ea typeface="KaiTi" pitchFamily="49" charset="-122"/>
            </a:endParaRPr>
          </a:p>
          <a:p>
            <a:pPr>
              <a:buNone/>
            </a:pPr>
            <a:r>
              <a:rPr lang="zh-TW" altLang="en-US" sz="9600" dirty="0" smtClean="0">
                <a:latin typeface="KaiTi" pitchFamily="49" charset="-122"/>
                <a:ea typeface="KaiTi" pitchFamily="49" charset="-122"/>
              </a:rPr>
              <a:t>  </a:t>
            </a:r>
            <a:endParaRPr lang="en-US" altLang="zh-TW" sz="9600" dirty="0" smtClean="0">
              <a:latin typeface="KaiTi" pitchFamily="49" charset="-122"/>
              <a:ea typeface="KaiTi" pitchFamily="49" charset="-122"/>
            </a:endParaRPr>
          </a:p>
          <a:p>
            <a:pPr>
              <a:buNone/>
            </a:pPr>
            <a:r>
              <a:rPr lang="en-US" altLang="zh-TW" sz="9600" dirty="0" smtClean="0">
                <a:latin typeface="KaiTi" pitchFamily="49" charset="-122"/>
                <a:ea typeface="KaiTi" pitchFamily="49" charset="-122"/>
              </a:rPr>
              <a:t>	</a:t>
            </a:r>
            <a:r>
              <a:rPr lang="zh-TW" altLang="en-US" sz="9600" dirty="0" smtClean="0">
                <a:latin typeface="KaiTi" pitchFamily="49" charset="-122"/>
                <a:ea typeface="KaiTi" pitchFamily="49" charset="-122"/>
              </a:rPr>
              <a:t> 　</a:t>
            </a:r>
            <a:endParaRPr lang="en-US" altLang="zh-TW" sz="9600" dirty="0" smtClean="0">
              <a:latin typeface="KaiTi" pitchFamily="49" charset="-122"/>
              <a:ea typeface="KaiTi" pitchFamily="49" charset="-122"/>
            </a:endParaRPr>
          </a:p>
          <a:p>
            <a:endParaRPr lang="en-US" sz="96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endParaRPr lang="en-US" dirty="0"/>
          </a:p>
        </p:txBody>
      </p:sp>
      <p:sp>
        <p:nvSpPr>
          <p:cNvPr id="5" name="Title 4"/>
          <p:cNvSpPr>
            <a:spLocks noGrp="1"/>
          </p:cNvSpPr>
          <p:nvPr>
            <p:ph type="title"/>
          </p:nvPr>
        </p:nvSpPr>
        <p:spPr>
          <a:xfrm>
            <a:off x="990600" y="381000"/>
            <a:ext cx="8153400" cy="1143000"/>
          </a:xfrm>
        </p:spPr>
        <p:txBody>
          <a:bodyPr>
            <a:normAutofit fontScale="90000"/>
          </a:bodyPr>
          <a:lstStyle/>
          <a:p>
            <a:pPr algn="ctr"/>
            <a:r>
              <a:rPr lang="en-US" altLang="zh-TW" sz="4000" b="1" dirty="0" smtClean="0">
                <a:effectLst/>
                <a:latin typeface="MingLiU" pitchFamily="49" charset="-120"/>
                <a:ea typeface="MingLiU" pitchFamily="49" charset="-120"/>
              </a:rPr>
              <a:t>“</a:t>
            </a:r>
            <a:r>
              <a:rPr lang="zh-TW" altLang="en-US" sz="4000" b="1" dirty="0" smtClean="0">
                <a:effectLst/>
                <a:latin typeface="MingLiU" pitchFamily="49" charset="-120"/>
                <a:ea typeface="MingLiU" pitchFamily="49" charset="-120"/>
              </a:rPr>
              <a:t>維持生命治療醫囑</a:t>
            </a:r>
            <a:r>
              <a:rPr lang="en-US" altLang="zh-TW" sz="4000" b="1" dirty="0" smtClean="0">
                <a:effectLst/>
                <a:latin typeface="MingLiU" pitchFamily="49" charset="-120"/>
                <a:ea typeface="MingLiU" pitchFamily="49" charset="-120"/>
              </a:rPr>
              <a:t>”</a:t>
            </a:r>
            <a:r>
              <a:rPr lang="zh-TW" altLang="en-US" sz="4000" b="1" dirty="0" smtClean="0">
                <a:effectLst/>
                <a:latin typeface="MingLiU" pitchFamily="49" charset="-120"/>
                <a:ea typeface="MingLiU" pitchFamily="49" charset="-120"/>
              </a:rPr>
              <a:t>的執行</a:t>
            </a:r>
            <a:r>
              <a:rPr lang="en-US" altLang="zh-TW" sz="4000" b="1" dirty="0" smtClean="0">
                <a:effectLst/>
                <a:latin typeface="MingLiU" pitchFamily="49" charset="-120"/>
                <a:ea typeface="MingLiU" pitchFamily="49" charset="-120"/>
              </a:rPr>
              <a:t/>
            </a:r>
            <a:br>
              <a:rPr lang="en-US" altLang="zh-TW" sz="4000" b="1" dirty="0" smtClean="0">
                <a:effectLst/>
                <a:latin typeface="MingLiU" pitchFamily="49" charset="-120"/>
                <a:ea typeface="MingLiU" pitchFamily="49" charset="-120"/>
              </a:rPr>
            </a:br>
            <a:r>
              <a:rPr lang="zh-TW" altLang="en-US" sz="4000" b="1" dirty="0" smtClean="0">
                <a:effectLst/>
                <a:latin typeface="MingLiU" pitchFamily="49" charset="-120"/>
                <a:ea typeface="MingLiU" pitchFamily="49" charset="-120"/>
              </a:rPr>
              <a:t>讓末期生命病人的願望得到尊重</a:t>
            </a:r>
            <a:r>
              <a:rPr lang="en-US" altLang="zh-TW" sz="2700" b="1" dirty="0" smtClean="0">
                <a:effectLst/>
                <a:latin typeface="MingLiU" pitchFamily="49" charset="-120"/>
                <a:ea typeface="MingLiU" pitchFamily="49" charset="-120"/>
              </a:rPr>
              <a:t/>
            </a:r>
            <a:br>
              <a:rPr lang="en-US" altLang="zh-TW" sz="2700" b="1" dirty="0" smtClean="0">
                <a:effectLst/>
                <a:latin typeface="MingLiU" pitchFamily="49" charset="-120"/>
                <a:ea typeface="MingLiU" pitchFamily="49" charset="-120"/>
              </a:rPr>
            </a:br>
            <a:r>
              <a:rPr lang="en-US" altLang="zh-TW" sz="2400" b="1" dirty="0" smtClean="0"/>
              <a:t>E</a:t>
            </a:r>
            <a:r>
              <a:rPr lang="en-US" sz="2400" b="1" dirty="0" smtClean="0"/>
              <a:t>nd-of-life </a:t>
            </a:r>
            <a:r>
              <a:rPr lang="en-US" altLang="zh-TW" sz="2400" b="1" dirty="0" smtClean="0"/>
              <a:t>W</a:t>
            </a:r>
            <a:r>
              <a:rPr lang="en-US" sz="2400" b="1" dirty="0" smtClean="0"/>
              <a:t>ishes are </a:t>
            </a:r>
            <a:r>
              <a:rPr lang="en-US" altLang="zh-TW" sz="2400" b="1" dirty="0" smtClean="0"/>
              <a:t>R</a:t>
            </a:r>
            <a:r>
              <a:rPr lang="en-US" sz="2400" b="1" dirty="0" smtClean="0"/>
              <a:t>espected </a:t>
            </a:r>
            <a:r>
              <a:rPr lang="en-US" altLang="zh-TW" sz="2400" b="1" dirty="0" smtClean="0"/>
              <a:t>T</a:t>
            </a:r>
            <a:r>
              <a:rPr lang="en-US" sz="2400" b="1" dirty="0" smtClean="0"/>
              <a:t>hrough POLST</a:t>
            </a:r>
            <a:endParaRPr lang="en-US" sz="2400" b="1" dirty="0"/>
          </a:p>
        </p:txBody>
      </p:sp>
      <p:pic>
        <p:nvPicPr>
          <p:cNvPr id="3074" name="Picture 2" descr="Cover image for Vol. 62 Issue 6"/>
          <p:cNvPicPr>
            <a:picLocks noChangeAspect="1" noChangeArrowheads="1"/>
          </p:cNvPicPr>
          <p:nvPr/>
        </p:nvPicPr>
        <p:blipFill>
          <a:blip r:embed="rId3" cstate="print"/>
          <a:srcRect/>
          <a:stretch>
            <a:fillRect/>
          </a:stretch>
        </p:blipFill>
        <p:spPr bwMode="auto">
          <a:xfrm>
            <a:off x="6858000" y="4198449"/>
            <a:ext cx="1440165" cy="1867938"/>
          </a:xfrm>
          <a:prstGeom prst="rect">
            <a:avLst/>
          </a:prstGeom>
          <a:noFill/>
        </p:spPr>
      </p:pic>
      <p:graphicFrame>
        <p:nvGraphicFramePr>
          <p:cNvPr id="7" name="Table 6"/>
          <p:cNvGraphicFramePr>
            <a:graphicFrameLocks noGrp="1"/>
          </p:cNvGraphicFramePr>
          <p:nvPr>
            <p:extLst>
              <p:ext uri="{D42A27DB-BD31-4B8C-83A1-F6EECF244321}">
                <p14:modId xmlns:p14="http://schemas.microsoft.com/office/powerpoint/2010/main" val="4251145196"/>
              </p:ext>
            </p:extLst>
          </p:nvPr>
        </p:nvGraphicFramePr>
        <p:xfrm>
          <a:off x="1501071" y="4129228"/>
          <a:ext cx="5121456" cy="2065606"/>
        </p:xfrm>
        <a:graphic>
          <a:graphicData uri="http://schemas.openxmlformats.org/drawingml/2006/table">
            <a:tbl>
              <a:tblPr firstRow="1" bandRow="1">
                <a:tableStyleId>{69CF1AB2-1976-4502-BF36-3FF5EA218861}</a:tableStyleId>
              </a:tblPr>
              <a:tblGrid>
                <a:gridCol w="2667000"/>
                <a:gridCol w="2454456"/>
              </a:tblGrid>
              <a:tr h="554419">
                <a:tc>
                  <a:txBody>
                    <a:bodyPr/>
                    <a:lstStyle/>
                    <a:p>
                      <a:pPr algn="ctr"/>
                      <a:r>
                        <a:rPr lang="zh-TW" altLang="en-US" sz="2400" b="0" dirty="0" smtClean="0">
                          <a:latin typeface="KaiTi" pitchFamily="49" charset="-122"/>
                          <a:ea typeface="KaiTi" pitchFamily="49" charset="-122"/>
                        </a:rPr>
                        <a:t>喜歡的醫療選項</a:t>
                      </a:r>
                      <a:endParaRPr lang="en-US" sz="2400" b="0" dirty="0">
                        <a:latin typeface="KaiTi" pitchFamily="49" charset="-122"/>
                        <a:ea typeface="KaiTi" pitchFamily="49" charset="-122"/>
                      </a:endParaRPr>
                    </a:p>
                  </a:txBody>
                  <a:tcPr/>
                </a:tc>
                <a:tc>
                  <a:txBody>
                    <a:bodyPr/>
                    <a:lstStyle/>
                    <a:p>
                      <a:pPr algn="ctr"/>
                      <a:r>
                        <a:rPr lang="zh-TW" altLang="en-US" sz="2400" b="0" dirty="0" smtClean="0">
                          <a:latin typeface="KaiTi" pitchFamily="49" charset="-122"/>
                          <a:ea typeface="KaiTi" pitchFamily="49" charset="-122"/>
                        </a:rPr>
                        <a:t>死於醫院的比例</a:t>
                      </a:r>
                      <a:endParaRPr lang="en-US" sz="2400" b="0" dirty="0">
                        <a:latin typeface="KaiTi" pitchFamily="49" charset="-122"/>
                        <a:ea typeface="KaiTi" pitchFamily="49" charset="-122"/>
                      </a:endParaRPr>
                    </a:p>
                  </a:txBody>
                  <a:tcPr/>
                </a:tc>
              </a:tr>
              <a:tr h="503729">
                <a:tc>
                  <a:txBody>
                    <a:bodyPr/>
                    <a:lstStyle/>
                    <a:p>
                      <a:pPr algn="ctr"/>
                      <a:r>
                        <a:rPr lang="zh-TW" altLang="en-US" sz="2400" dirty="0" smtClean="0">
                          <a:latin typeface="KaiTi" pitchFamily="49" charset="-122"/>
                          <a:ea typeface="KaiTi" pitchFamily="49" charset="-122"/>
                        </a:rPr>
                        <a:t>全程照護</a:t>
                      </a:r>
                      <a:endParaRPr lang="en-US" sz="2400" dirty="0">
                        <a:latin typeface="KaiTi" pitchFamily="49" charset="-122"/>
                        <a:ea typeface="KaiTi" pitchFamily="49" charset="-122"/>
                      </a:endParaRPr>
                    </a:p>
                  </a:txBody>
                  <a:tcPr/>
                </a:tc>
                <a:tc>
                  <a:txBody>
                    <a:bodyPr/>
                    <a:lstStyle/>
                    <a:p>
                      <a:pPr algn="ctr"/>
                      <a:r>
                        <a:rPr lang="zh-TW" altLang="en-US" sz="1800" dirty="0" smtClean="0"/>
                        <a:t> </a:t>
                      </a:r>
                      <a:r>
                        <a:rPr lang="en-US" altLang="zh-TW" sz="1800" dirty="0" smtClean="0"/>
                        <a:t>44.2% </a:t>
                      </a:r>
                      <a:endParaRPr lang="en-US" dirty="0"/>
                    </a:p>
                  </a:txBody>
                  <a:tcPr/>
                </a:tc>
              </a:tr>
              <a:tr h="503729">
                <a:tc>
                  <a:txBody>
                    <a:bodyPr/>
                    <a:lstStyle/>
                    <a:p>
                      <a:pPr algn="ctr"/>
                      <a:r>
                        <a:rPr lang="zh-TW" altLang="en-US" sz="2400" dirty="0" smtClean="0">
                          <a:latin typeface="KaiTi" pitchFamily="49" charset="-122"/>
                          <a:ea typeface="KaiTi" pitchFamily="49" charset="-122"/>
                        </a:rPr>
                        <a:t>沒有填寫</a:t>
                      </a:r>
                      <a:endParaRPr lang="en-US" sz="2400" dirty="0">
                        <a:latin typeface="KaiTi" pitchFamily="49" charset="-122"/>
                        <a:ea typeface="KaiTi" pitchFamily="49" charset="-122"/>
                      </a:endParaRPr>
                    </a:p>
                  </a:txBody>
                  <a:tcPr/>
                </a:tc>
                <a:tc>
                  <a:txBody>
                    <a:bodyPr/>
                    <a:lstStyle/>
                    <a:p>
                      <a:pPr algn="ctr"/>
                      <a:r>
                        <a:rPr lang="en-US" altLang="zh-TW" sz="1800" dirty="0" smtClean="0"/>
                        <a:t>34.2% </a:t>
                      </a:r>
                      <a:r>
                        <a:rPr lang="zh-TW" altLang="en-US" sz="1800" dirty="0" smtClean="0"/>
                        <a:t> </a:t>
                      </a:r>
                      <a:endParaRPr lang="en-US" dirty="0"/>
                    </a:p>
                  </a:txBody>
                  <a:tcPr/>
                </a:tc>
              </a:tr>
              <a:tr h="503729">
                <a:tc>
                  <a:txBody>
                    <a:bodyPr/>
                    <a:lstStyle/>
                    <a:p>
                      <a:pPr algn="ctr"/>
                      <a:r>
                        <a:rPr lang="zh-TW" altLang="en-US" sz="2400" dirty="0" smtClean="0">
                          <a:latin typeface="KaiTi" pitchFamily="49" charset="-122"/>
                          <a:ea typeface="KaiTi" pitchFamily="49" charset="-122"/>
                        </a:rPr>
                        <a:t>舒適照護</a:t>
                      </a:r>
                      <a:endParaRPr lang="en-US" sz="2400" dirty="0">
                        <a:latin typeface="KaiTi" pitchFamily="49" charset="-122"/>
                        <a:ea typeface="KaiTi" pitchFamily="49" charset="-122"/>
                      </a:endParaRPr>
                    </a:p>
                  </a:txBody>
                  <a:tcPr/>
                </a:tc>
                <a:tc>
                  <a:txBody>
                    <a:bodyPr/>
                    <a:lstStyle/>
                    <a:p>
                      <a:pPr algn="ctr"/>
                      <a:r>
                        <a:rPr lang="en-US" sz="1800" dirty="0" smtClean="0"/>
                        <a:t>6.4%</a:t>
                      </a:r>
                      <a:endParaRPr lang="en-US"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lider image 1"/>
          <p:cNvPicPr>
            <a:picLocks noChangeAspect="1" noChangeArrowheads="1"/>
          </p:cNvPicPr>
          <p:nvPr/>
        </p:nvPicPr>
        <p:blipFill>
          <a:blip r:embed="rId3" cstate="print"/>
          <a:srcRect/>
          <a:stretch>
            <a:fillRect/>
          </a:stretch>
        </p:blipFill>
        <p:spPr bwMode="auto">
          <a:xfrm>
            <a:off x="6558780" y="120723"/>
            <a:ext cx="1737746" cy="946077"/>
          </a:xfrm>
          <a:prstGeom prst="rect">
            <a:avLst/>
          </a:prstGeom>
          <a:noFill/>
        </p:spPr>
      </p:pic>
      <p:sp>
        <p:nvSpPr>
          <p:cNvPr id="2" name="Title 1"/>
          <p:cNvSpPr>
            <a:spLocks noGrp="1"/>
          </p:cNvSpPr>
          <p:nvPr>
            <p:ph type="title"/>
          </p:nvPr>
        </p:nvSpPr>
        <p:spPr>
          <a:xfrm>
            <a:off x="990600" y="63572"/>
            <a:ext cx="7543800" cy="1079427"/>
          </a:xfrm>
        </p:spPr>
        <p:txBody>
          <a:bodyPr>
            <a:normAutofit fontScale="90000"/>
          </a:bodyPr>
          <a:lstStyle/>
          <a:p>
            <a:pPr algn="ctr"/>
            <a:r>
              <a:rPr lang="zh-TW" altLang="en-US" sz="4000" b="1" dirty="0" smtClean="0">
                <a:latin typeface="MingLiU" pitchFamily="49" charset="-120"/>
                <a:ea typeface="MingLiU" pitchFamily="49" charset="-120"/>
              </a:rPr>
              <a:t> </a:t>
            </a:r>
            <a:r>
              <a:rPr lang="zh-TW" altLang="en-US" sz="4900" b="1" dirty="0" smtClean="0">
                <a:effectLst/>
                <a:latin typeface="MingLiU" pitchFamily="49" charset="-120"/>
                <a:ea typeface="MingLiU" pitchFamily="49" charset="-120"/>
              </a:rPr>
              <a:t>安寧療護                                              </a:t>
            </a:r>
            <a:r>
              <a:rPr lang="zh-TW" altLang="en-US" sz="4900" b="1" dirty="0" smtClean="0">
                <a:effectLst/>
                <a:latin typeface="Arial" panose="020B0604020202020204" pitchFamily="34" charset="0"/>
                <a:ea typeface="MingLiU" pitchFamily="49" charset="-120"/>
                <a:cs typeface="Arial" panose="020B0604020202020204" pitchFamily="34" charset="0"/>
              </a:rPr>
              <a:t> </a:t>
            </a:r>
            <a:r>
              <a:rPr lang="en-US" altLang="zh-TW" sz="3600" b="1" dirty="0" smtClean="0">
                <a:effectLst/>
                <a:latin typeface="Arial" panose="020B0604020202020204" pitchFamily="34" charset="0"/>
                <a:ea typeface="MingLiU" pitchFamily="49" charset="-120"/>
                <a:cs typeface="Arial" panose="020B0604020202020204" pitchFamily="34" charset="0"/>
              </a:rPr>
              <a:t>Hospice</a:t>
            </a:r>
            <a:r>
              <a:rPr lang="zh-TW" altLang="en-US" sz="3600" b="1" dirty="0" smtClean="0">
                <a:effectLst/>
                <a:latin typeface="MingLiU" pitchFamily="49" charset="-120"/>
                <a:ea typeface="MingLiU" pitchFamily="49" charset="-120"/>
              </a:rPr>
              <a:t> </a:t>
            </a:r>
            <a:endParaRPr lang="en-US" altLang="zh-TW" sz="3600" b="1" dirty="0" smtClean="0">
              <a:effectLst/>
              <a:latin typeface="MingLiU" pitchFamily="49" charset="-120"/>
              <a:ea typeface="MingLiU" pitchFamily="49" charset="-120"/>
            </a:endParaRPr>
          </a:p>
        </p:txBody>
      </p:sp>
      <p:sp>
        <p:nvSpPr>
          <p:cNvPr id="3" name="Content Placeholder 2"/>
          <p:cNvSpPr>
            <a:spLocks noGrp="1"/>
          </p:cNvSpPr>
          <p:nvPr>
            <p:ph idx="1"/>
          </p:nvPr>
        </p:nvSpPr>
        <p:spPr>
          <a:xfrm>
            <a:off x="1219200" y="1447800"/>
            <a:ext cx="7560043" cy="5867400"/>
          </a:xfrm>
        </p:spPr>
        <p:txBody>
          <a:bodyPr>
            <a:normAutofit fontScale="77500" lnSpcReduction="20000"/>
          </a:bodyPr>
          <a:lstStyle/>
          <a:p>
            <a:pPr>
              <a:buFont typeface="Arial" panose="020B0604020202020204" pitchFamily="34" charset="0"/>
              <a:buChar char="•"/>
            </a:pPr>
            <a:r>
              <a:rPr lang="en-US" altLang="zh-TW" sz="3100" dirty="0" smtClean="0">
                <a:latin typeface="KaiTi" panose="02010609060101010101" pitchFamily="49" charset="-122"/>
                <a:ea typeface="KaiTi" panose="02010609060101010101" pitchFamily="49" charset="-122"/>
              </a:rPr>
              <a:t>“</a:t>
            </a:r>
            <a:r>
              <a:rPr lang="zh-TW" altLang="en-US" sz="3100" dirty="0" smtClean="0">
                <a:latin typeface="KaiTi" panose="02010609060101010101" pitchFamily="49" charset="-122"/>
                <a:ea typeface="KaiTi" panose="02010609060101010101" pitchFamily="49" charset="-122"/>
              </a:rPr>
              <a:t>安寧療護</a:t>
            </a:r>
            <a:r>
              <a:rPr lang="en-US" altLang="zh-TW" sz="3100" dirty="0" smtClean="0">
                <a:latin typeface="KaiTi" panose="02010609060101010101" pitchFamily="49" charset="-122"/>
                <a:ea typeface="KaiTi" panose="02010609060101010101" pitchFamily="49" charset="-122"/>
              </a:rPr>
              <a:t>”</a:t>
            </a:r>
            <a:r>
              <a:rPr lang="zh-TW" altLang="en-US" sz="3100" dirty="0" smtClean="0">
                <a:latin typeface="KaiTi" panose="02010609060101010101" pitchFamily="49" charset="-122"/>
                <a:ea typeface="KaiTi" panose="02010609060101010101" pitchFamily="49" charset="-122"/>
              </a:rPr>
              <a:t>是提供以病人為中心，病人舒</a:t>
            </a:r>
            <a:r>
              <a:rPr lang="zh-TW" altLang="en-US" sz="3100" dirty="0">
                <a:latin typeface="KaiTi" panose="02010609060101010101" pitchFamily="49" charset="-122"/>
                <a:ea typeface="KaiTi" panose="02010609060101010101" pitchFamily="49" charset="-122"/>
              </a:rPr>
              <a:t>適為優先</a:t>
            </a:r>
            <a:r>
              <a:rPr lang="zh-TW" altLang="en-US" sz="3100" dirty="0" smtClean="0">
                <a:latin typeface="KaiTi" panose="02010609060101010101" pitchFamily="49" charset="-122"/>
                <a:ea typeface="KaiTi" panose="02010609060101010101" pitchFamily="49" charset="-122"/>
              </a:rPr>
              <a:t>考量，包括全人、全程、全家和全醫療團隊的支持性照護方式，讓末期生命病人有品質地生活到生命的最後一刻。</a:t>
            </a:r>
            <a:endParaRPr lang="en-US" altLang="zh-TW" sz="3100" dirty="0" smtClean="0">
              <a:latin typeface="KaiTi" panose="02010609060101010101" pitchFamily="49" charset="-122"/>
              <a:ea typeface="KaiTi" panose="02010609060101010101" pitchFamily="49" charset="-122"/>
            </a:endParaRPr>
          </a:p>
          <a:p>
            <a:pPr>
              <a:buNone/>
            </a:pPr>
            <a:endParaRPr lang="en-US" altLang="zh-TW" sz="1100" b="1" dirty="0" smtClean="0">
              <a:latin typeface="MingLiU" pitchFamily="49" charset="-120"/>
              <a:ea typeface="MingLiU" pitchFamily="49" charset="-120"/>
              <a:cs typeface="Lucida Sans Unicode" pitchFamily="34" charset="0"/>
            </a:endParaRPr>
          </a:p>
          <a:p>
            <a:pPr>
              <a:buFont typeface="Arial" panose="020B0604020202020204" pitchFamily="34" charset="0"/>
              <a:buChar char="•"/>
            </a:pPr>
            <a:r>
              <a:rPr lang="zh-TW" altLang="en-US" sz="3100" dirty="0" smtClean="0">
                <a:latin typeface="KaiTi" pitchFamily="49" charset="-122"/>
                <a:ea typeface="KaiTi" pitchFamily="49" charset="-122"/>
                <a:cs typeface="Lucida Sans Unicode" pitchFamily="34" charset="0"/>
              </a:rPr>
              <a:t>對末期生命者的</a:t>
            </a:r>
            <a:r>
              <a:rPr lang="en-US" altLang="zh-TW" sz="3100" dirty="0" smtClean="0">
                <a:latin typeface="KaiTi" pitchFamily="49" charset="-122"/>
                <a:ea typeface="KaiTi" pitchFamily="49" charset="-122"/>
                <a:cs typeface="Lucida Sans Unicode" pitchFamily="34" charset="0"/>
              </a:rPr>
              <a:t>“</a:t>
            </a:r>
            <a:r>
              <a:rPr lang="zh-TW" altLang="en-US" sz="3100" dirty="0" smtClean="0">
                <a:latin typeface="KaiTi" pitchFamily="49" charset="-122"/>
                <a:ea typeface="KaiTi" pitchFamily="49" charset="-122"/>
                <a:cs typeface="Lucida Sans Unicode" pitchFamily="34" charset="0"/>
              </a:rPr>
              <a:t>善終</a:t>
            </a:r>
            <a:r>
              <a:rPr lang="en-US" altLang="zh-TW" sz="3100" dirty="0" smtClean="0">
                <a:latin typeface="KaiTi" pitchFamily="49" charset="-122"/>
                <a:ea typeface="KaiTi" pitchFamily="49" charset="-122"/>
                <a:cs typeface="Lucida Sans Unicode" pitchFamily="34" charset="0"/>
              </a:rPr>
              <a:t>”</a:t>
            </a:r>
            <a:r>
              <a:rPr lang="zh-TW" altLang="en-US" sz="3100" dirty="0" smtClean="0">
                <a:latin typeface="KaiTi" pitchFamily="49" charset="-122"/>
                <a:ea typeface="KaiTi" pitchFamily="49" charset="-122"/>
                <a:cs typeface="Lucida Sans Unicode" pitchFamily="34" charset="0"/>
              </a:rPr>
              <a:t> </a:t>
            </a:r>
            <a:endParaRPr lang="en-US" altLang="zh-TW" sz="3100" dirty="0" smtClean="0">
              <a:latin typeface="KaiTi" pitchFamily="49" charset="-122"/>
              <a:ea typeface="KaiTi" pitchFamily="49" charset="-122"/>
              <a:cs typeface="Lucida Sans Unicode" pitchFamily="34" charset="0"/>
            </a:endParaRPr>
          </a:p>
          <a:p>
            <a:pPr lvl="1">
              <a:buFont typeface="Wingdings" pitchFamily="2" charset="2"/>
              <a:buChar char="q"/>
            </a:pPr>
            <a:r>
              <a:rPr lang="zh-TW" altLang="en-US" sz="3100" dirty="0" smtClean="0">
                <a:latin typeface="KaiTi" pitchFamily="49" charset="-122"/>
                <a:ea typeface="KaiTi" pitchFamily="49" charset="-122"/>
                <a:cs typeface="Lucida Sans Unicode" pitchFamily="34" charset="0"/>
              </a:rPr>
              <a:t> 透</a:t>
            </a:r>
            <a:r>
              <a:rPr lang="zh-TW" altLang="en-US" sz="3100" dirty="0">
                <a:latin typeface="KaiTi" pitchFamily="49" charset="-122"/>
                <a:ea typeface="KaiTi" pitchFamily="49" charset="-122"/>
                <a:cs typeface="Lucida Sans Unicode" pitchFamily="34" charset="0"/>
              </a:rPr>
              <a:t>過醫療團隊</a:t>
            </a:r>
            <a:r>
              <a:rPr lang="en-US" altLang="zh-TW" sz="3100" dirty="0">
                <a:latin typeface="KaiTi" pitchFamily="49" charset="-122"/>
                <a:ea typeface="KaiTi" pitchFamily="49" charset="-122"/>
                <a:cs typeface="Lucida Sans Unicode" pitchFamily="34" charset="0"/>
              </a:rPr>
              <a:t>(</a:t>
            </a:r>
            <a:r>
              <a:rPr lang="zh-TW" altLang="en-US" sz="3100" dirty="0">
                <a:latin typeface="KaiTi" pitchFamily="49" charset="-122"/>
                <a:ea typeface="KaiTi" pitchFamily="49" charset="-122"/>
                <a:cs typeface="Lucida Sans Unicode" pitchFamily="34" charset="0"/>
              </a:rPr>
              <a:t>醫生、護士、醫療社工、靈性關 </a:t>
            </a:r>
            <a:r>
              <a:rPr lang="en-US" altLang="zh-TW" sz="3100" dirty="0">
                <a:latin typeface="KaiTi" pitchFamily="49" charset="-122"/>
                <a:ea typeface="KaiTi" pitchFamily="49" charset="-122"/>
                <a:cs typeface="Lucida Sans Unicode" pitchFamily="34" charset="0"/>
              </a:rPr>
              <a:t>	</a:t>
            </a:r>
            <a:r>
              <a:rPr lang="en-US" altLang="zh-TW" sz="3100" dirty="0" smtClean="0">
                <a:latin typeface="KaiTi" pitchFamily="49" charset="-122"/>
                <a:ea typeface="KaiTi" pitchFamily="49" charset="-122"/>
                <a:cs typeface="Lucida Sans Unicode" pitchFamily="34" charset="0"/>
              </a:rPr>
              <a:t>	</a:t>
            </a:r>
            <a:r>
              <a:rPr lang="zh-TW" altLang="en-US" sz="3100" dirty="0" smtClean="0">
                <a:latin typeface="KaiTi" pitchFamily="49" charset="-122"/>
                <a:ea typeface="KaiTi" pitchFamily="49" charset="-122"/>
                <a:cs typeface="Lucida Sans Unicode" pitchFamily="34" charset="0"/>
              </a:rPr>
              <a:t>懷</a:t>
            </a:r>
            <a:r>
              <a:rPr lang="zh-TW" altLang="en-US" sz="3100" dirty="0">
                <a:latin typeface="KaiTi" pitchFamily="49" charset="-122"/>
                <a:ea typeface="KaiTi" pitchFamily="49" charset="-122"/>
                <a:cs typeface="Lucida Sans Unicode" pitchFamily="34" charset="0"/>
              </a:rPr>
              <a:t>師、其他醫療諮詢人員、義工</a:t>
            </a:r>
            <a:r>
              <a:rPr lang="en-US" altLang="zh-TW" sz="3100" dirty="0">
                <a:latin typeface="KaiTi" pitchFamily="49" charset="-122"/>
                <a:ea typeface="KaiTi" pitchFamily="49" charset="-122"/>
                <a:cs typeface="Lucida Sans Unicode" pitchFamily="34" charset="0"/>
              </a:rPr>
              <a:t>)</a:t>
            </a:r>
            <a:r>
              <a:rPr lang="zh-TW" altLang="en-US" sz="3100" dirty="0">
                <a:latin typeface="KaiTi" pitchFamily="49" charset="-122"/>
                <a:ea typeface="KaiTi" pitchFamily="49" charset="-122"/>
                <a:cs typeface="Lucida Sans Unicode" pitchFamily="34" charset="0"/>
              </a:rPr>
              <a:t>，得</a:t>
            </a:r>
            <a:r>
              <a:rPr lang="zh-TW" altLang="en-US" sz="3100" dirty="0" smtClean="0">
                <a:latin typeface="KaiTi" pitchFamily="49" charset="-122"/>
                <a:ea typeface="KaiTi" pitchFamily="49" charset="-122"/>
                <a:cs typeface="Lucida Sans Unicode" pitchFamily="34" charset="0"/>
              </a:rPr>
              <a:t>到身、心、 </a:t>
            </a:r>
            <a:r>
              <a:rPr lang="en-US" altLang="zh-TW" sz="3100" dirty="0" smtClean="0">
                <a:latin typeface="KaiTi" pitchFamily="49" charset="-122"/>
                <a:ea typeface="KaiTi" pitchFamily="49" charset="-122"/>
                <a:cs typeface="Lucida Sans Unicode" pitchFamily="34" charset="0"/>
              </a:rPr>
              <a:t>    	</a:t>
            </a:r>
            <a:r>
              <a:rPr lang="zh-TW" altLang="en-US" sz="3100" dirty="0" smtClean="0">
                <a:latin typeface="KaiTi" pitchFamily="49" charset="-122"/>
                <a:ea typeface="KaiTi" pitchFamily="49" charset="-122"/>
                <a:cs typeface="Lucida Sans Unicode" pitchFamily="34" charset="0"/>
              </a:rPr>
              <a:t>靈各方面有品質的舒適生活</a:t>
            </a:r>
            <a:endParaRPr lang="en-US" altLang="zh-TW" sz="3100" dirty="0" smtClean="0">
              <a:latin typeface="KaiTi" pitchFamily="49" charset="-122"/>
              <a:ea typeface="KaiTi" pitchFamily="49" charset="-122"/>
              <a:cs typeface="Lucida Sans Unicode" pitchFamily="34" charset="0"/>
            </a:endParaRPr>
          </a:p>
          <a:p>
            <a:pPr lvl="1">
              <a:buFont typeface="Wingdings" pitchFamily="2" charset="2"/>
              <a:buChar char="q"/>
            </a:pPr>
            <a:r>
              <a:rPr lang="zh-TW" altLang="en-US" sz="3100" dirty="0" smtClean="0">
                <a:latin typeface="KaiTi" pitchFamily="49" charset="-122"/>
                <a:ea typeface="KaiTi" pitchFamily="49" charset="-122"/>
                <a:cs typeface="Lucida Sans Unicode" pitchFamily="34" charset="0"/>
              </a:rPr>
              <a:t> 死得安詳、有尊嚴、被尊重</a:t>
            </a:r>
            <a:endParaRPr lang="en-US" altLang="zh-TW" sz="3100" dirty="0" smtClean="0">
              <a:latin typeface="KaiTi" pitchFamily="49" charset="-122"/>
              <a:ea typeface="KaiTi" pitchFamily="49" charset="-122"/>
              <a:cs typeface="Lucida Sans Unicode" pitchFamily="34" charset="0"/>
            </a:endParaRPr>
          </a:p>
          <a:p>
            <a:pPr>
              <a:buNone/>
            </a:pPr>
            <a:endParaRPr lang="en-US" altLang="zh-TW" sz="1000" dirty="0" smtClean="0">
              <a:latin typeface="KaiTi" pitchFamily="49" charset="-122"/>
              <a:ea typeface="KaiTi" pitchFamily="49" charset="-122"/>
              <a:cs typeface="Lucida Sans Unicode" pitchFamily="34" charset="0"/>
            </a:endParaRPr>
          </a:p>
          <a:p>
            <a:pPr>
              <a:buFont typeface="Arial" panose="020B0604020202020204" pitchFamily="34" charset="0"/>
              <a:buChar char="•"/>
            </a:pPr>
            <a:r>
              <a:rPr lang="zh-TW" altLang="en-US" sz="3100" dirty="0" smtClean="0">
                <a:latin typeface="KaiTi" pitchFamily="49" charset="-122"/>
                <a:ea typeface="KaiTi" pitchFamily="49" charset="-122"/>
                <a:cs typeface="Lucida Sans Unicode" pitchFamily="34" charset="0"/>
              </a:rPr>
              <a:t>對照顧者的</a:t>
            </a:r>
            <a:r>
              <a:rPr lang="en-US" altLang="zh-TW" sz="3100" dirty="0" smtClean="0">
                <a:latin typeface="KaiTi" pitchFamily="49" charset="-122"/>
                <a:ea typeface="KaiTi" pitchFamily="49" charset="-122"/>
                <a:cs typeface="Lucida Sans Unicode" pitchFamily="34" charset="0"/>
              </a:rPr>
              <a:t>“</a:t>
            </a:r>
            <a:r>
              <a:rPr lang="zh-TW" altLang="en-US" sz="3100" dirty="0" smtClean="0">
                <a:latin typeface="KaiTi" pitchFamily="49" charset="-122"/>
                <a:ea typeface="KaiTi" pitchFamily="49" charset="-122"/>
                <a:cs typeface="Lucida Sans Unicode" pitchFamily="34" charset="0"/>
              </a:rPr>
              <a:t>善生</a:t>
            </a:r>
            <a:r>
              <a:rPr lang="en-US" altLang="zh-TW" sz="3100" dirty="0" smtClean="0">
                <a:latin typeface="KaiTi" pitchFamily="49" charset="-122"/>
                <a:ea typeface="KaiTi" pitchFamily="49" charset="-122"/>
                <a:cs typeface="Lucida Sans Unicode" pitchFamily="34" charset="0"/>
              </a:rPr>
              <a:t>”</a:t>
            </a:r>
          </a:p>
          <a:p>
            <a:pPr lvl="1">
              <a:buFont typeface="Wingdings" pitchFamily="2" charset="2"/>
              <a:buChar char="q"/>
            </a:pPr>
            <a:r>
              <a:rPr lang="zh-TW" altLang="en-US" sz="3100" dirty="0" smtClean="0">
                <a:latin typeface="KaiTi" pitchFamily="49" charset="-122"/>
                <a:ea typeface="KaiTi" pitchFamily="49" charset="-122"/>
                <a:cs typeface="Lucida Sans Unicode" pitchFamily="34" charset="0"/>
              </a:rPr>
              <a:t>提供照顧者</a:t>
            </a:r>
            <a:r>
              <a:rPr lang="en-US" altLang="zh-TW" sz="3100" dirty="0" smtClean="0">
                <a:latin typeface="KaiTi" pitchFamily="49" charset="-122"/>
                <a:ea typeface="KaiTi" pitchFamily="49" charset="-122"/>
                <a:cs typeface="Lucida Sans Unicode" pitchFamily="34" charset="0"/>
              </a:rPr>
              <a:t>	</a:t>
            </a:r>
            <a:r>
              <a:rPr lang="zh-TW" altLang="en-US" sz="3100" dirty="0" smtClean="0">
                <a:latin typeface="KaiTi" pitchFamily="49" charset="-122"/>
                <a:ea typeface="KaiTi" pitchFamily="49" charset="-122"/>
                <a:cs typeface="Lucida Sans Unicode" pitchFamily="34" charset="0"/>
              </a:rPr>
              <a:t>支持和死者走後</a:t>
            </a:r>
            <a:r>
              <a:rPr lang="en-US" altLang="zh-TW" sz="3100" dirty="0" smtClean="0">
                <a:latin typeface="KaiTi" pitchFamily="49" charset="-122"/>
                <a:ea typeface="KaiTi" pitchFamily="49" charset="-122"/>
                <a:cs typeface="Lucida Sans Unicode" pitchFamily="34" charset="0"/>
              </a:rPr>
              <a:t>13</a:t>
            </a:r>
            <a:r>
              <a:rPr lang="zh-TW" altLang="en-US" sz="3100" dirty="0" smtClean="0">
                <a:latin typeface="KaiTi" pitchFamily="49" charset="-122"/>
                <a:ea typeface="KaiTi" pitchFamily="49" charset="-122"/>
                <a:cs typeface="Lucida Sans Unicode" pitchFamily="34" charset="0"/>
              </a:rPr>
              <a:t>個月的悲傷陪伴。</a:t>
            </a:r>
            <a:endParaRPr lang="en-US" altLang="zh-TW" sz="3100" dirty="0" smtClean="0">
              <a:latin typeface="KaiTi" pitchFamily="49" charset="-122"/>
              <a:ea typeface="KaiTi" pitchFamily="49" charset="-122"/>
              <a:cs typeface="Lucida Sans Unicode" pitchFamily="34" charset="0"/>
            </a:endParaRPr>
          </a:p>
          <a:p>
            <a:pPr>
              <a:buFont typeface="Wingdings" pitchFamily="2" charset="2"/>
              <a:buChar char="q"/>
            </a:pPr>
            <a:endParaRPr lang="en-US" altLang="zh-TW" sz="1000" dirty="0" smtClean="0">
              <a:latin typeface="KaiTi" pitchFamily="49" charset="-122"/>
              <a:ea typeface="KaiTi" pitchFamily="49" charset="-122"/>
              <a:cs typeface="Lucida Sans Unicode" pitchFamily="34" charset="0"/>
            </a:endParaRPr>
          </a:p>
          <a:p>
            <a:pPr>
              <a:buFont typeface="Arial" panose="020B0604020202020204" pitchFamily="34" charset="0"/>
              <a:buChar char="•"/>
            </a:pPr>
            <a:r>
              <a:rPr lang="zh-TW" altLang="en-US" sz="3100" dirty="0" smtClean="0">
                <a:latin typeface="KaiTi" pitchFamily="49" charset="-122"/>
                <a:ea typeface="KaiTi" pitchFamily="49" charset="-122"/>
                <a:cs typeface="Lucida Sans Unicode" pitchFamily="34" charset="0"/>
              </a:rPr>
              <a:t>對生死雙方的</a:t>
            </a:r>
            <a:r>
              <a:rPr lang="en-US" altLang="zh-TW" sz="3100" dirty="0" smtClean="0">
                <a:latin typeface="KaiTi" pitchFamily="49" charset="-122"/>
                <a:ea typeface="KaiTi" pitchFamily="49" charset="-122"/>
                <a:cs typeface="Lucida Sans Unicode" pitchFamily="34" charset="0"/>
              </a:rPr>
              <a:t>“</a:t>
            </a:r>
            <a:r>
              <a:rPr lang="zh-TW" altLang="en-US" sz="3100" dirty="0" smtClean="0">
                <a:latin typeface="KaiTi" pitchFamily="49" charset="-122"/>
                <a:ea typeface="KaiTi" pitchFamily="49" charset="-122"/>
                <a:cs typeface="Lucida Sans Unicode" pitchFamily="34" charset="0"/>
              </a:rPr>
              <a:t>善別</a:t>
            </a:r>
            <a:r>
              <a:rPr lang="en-US" altLang="zh-TW" sz="3100" dirty="0" smtClean="0">
                <a:latin typeface="KaiTi" pitchFamily="49" charset="-122"/>
                <a:ea typeface="KaiTi" pitchFamily="49" charset="-122"/>
                <a:cs typeface="Lucida Sans Unicode" pitchFamily="34" charset="0"/>
              </a:rPr>
              <a:t>”</a:t>
            </a:r>
          </a:p>
          <a:p>
            <a:pPr lvl="1">
              <a:buFont typeface="Wingdings" pitchFamily="2" charset="2"/>
              <a:buChar char="q"/>
            </a:pPr>
            <a:r>
              <a:rPr lang="zh-TW" altLang="en-US" sz="3100" dirty="0" smtClean="0">
                <a:latin typeface="KaiTi" pitchFamily="49" charset="-122"/>
                <a:ea typeface="KaiTi" pitchFamily="49" charset="-122"/>
                <a:cs typeface="Lucida Sans Unicode" pitchFamily="34" charset="0"/>
              </a:rPr>
              <a:t> 能及時完成道謝、道歉、道愛、道別的四道人生。</a:t>
            </a:r>
            <a:endParaRPr lang="en-US" altLang="zh-TW" sz="3100" dirty="0" smtClean="0">
              <a:latin typeface="KaiTi" pitchFamily="49" charset="-122"/>
              <a:ea typeface="KaiTi" pitchFamily="49" charset="-122"/>
              <a:cs typeface="Lucida Sans Unicode" pitchFamily="34" charset="0"/>
            </a:endParaRPr>
          </a:p>
          <a:p>
            <a:pPr lvl="1">
              <a:buFont typeface="Wingdings" pitchFamily="2" charset="2"/>
              <a:buChar char="q"/>
            </a:pPr>
            <a:r>
              <a:rPr lang="zh-TW" altLang="en-US" sz="3100" dirty="0" smtClean="0">
                <a:latin typeface="KaiTi" pitchFamily="49" charset="-122"/>
                <a:ea typeface="KaiTi" pitchFamily="49" charset="-122"/>
                <a:cs typeface="Lucida Sans Unicode" pitchFamily="34" charset="0"/>
              </a:rPr>
              <a:t> 能夠適當處理不捨的情緒，坦然放下</a:t>
            </a:r>
            <a:r>
              <a:rPr lang="zh-TW" altLang="en-US" sz="3100" dirty="0" smtClean="0">
                <a:latin typeface="MingLiU" pitchFamily="49" charset="-120"/>
                <a:ea typeface="MingLiU" pitchFamily="49" charset="-120"/>
                <a:cs typeface="Lucida Sans Unicode" pitchFamily="34" charset="0"/>
              </a:rPr>
              <a:t>。</a:t>
            </a:r>
            <a:endParaRPr lang="en-US" altLang="zh-TW" sz="3100" dirty="0" smtClean="0">
              <a:latin typeface="MingLiU" pitchFamily="49" charset="-120"/>
              <a:ea typeface="MingLiU" pitchFamily="49" charset="-120"/>
              <a:cs typeface="Lucida Sans Unicode" pitchFamily="34" charset="0"/>
            </a:endParaRPr>
          </a:p>
          <a:p>
            <a:endParaRPr lang="en-US" altLang="zh-TW" sz="800" dirty="0" smtClean="0">
              <a:latin typeface="MingLiU" pitchFamily="49" charset="-120"/>
              <a:ea typeface="MingLiU" pitchFamily="49" charset="-120"/>
              <a:cs typeface="Lucida Sans Unicode" pitchFamily="34" charset="0"/>
            </a:endParaRP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4706" y="-457200"/>
            <a:ext cx="7406640" cy="1472184"/>
          </a:xfrm>
        </p:spPr>
        <p:txBody>
          <a:bodyPr>
            <a:normAutofit/>
          </a:bodyPr>
          <a:lstStyle/>
          <a:p>
            <a:r>
              <a:rPr lang="zh-TW" altLang="en-US" sz="4000" b="1" dirty="0" smtClean="0">
                <a:effectLst/>
                <a:latin typeface="MingLiU" panose="02020509000000000000" pitchFamily="49" charset="-120"/>
                <a:ea typeface="MingLiU" panose="02020509000000000000" pitchFamily="49" charset="-120"/>
              </a:rPr>
              <a:t>聯邦醫療提供的安寧療護福利</a:t>
            </a:r>
            <a:endParaRPr lang="en-US" sz="4000" b="1" dirty="0">
              <a:effectLst/>
              <a:latin typeface="MingLiU" panose="02020509000000000000" pitchFamily="49" charset="-120"/>
              <a:ea typeface="MingLiU" panose="02020509000000000000" pitchFamily="49" charset="-120"/>
            </a:endParaRPr>
          </a:p>
        </p:txBody>
      </p:sp>
      <p:sp>
        <p:nvSpPr>
          <p:cNvPr id="3" name="Subtitle 2"/>
          <p:cNvSpPr>
            <a:spLocks noGrp="1"/>
          </p:cNvSpPr>
          <p:nvPr>
            <p:ph type="subTitle" idx="1"/>
          </p:nvPr>
        </p:nvSpPr>
        <p:spPr>
          <a:xfrm>
            <a:off x="1219200" y="1447800"/>
            <a:ext cx="7772400" cy="5029200"/>
          </a:xfrm>
        </p:spPr>
        <p:txBody>
          <a:bodyPr>
            <a:normAutofit/>
          </a:bodyPr>
          <a:lstStyle/>
          <a:p>
            <a:r>
              <a:rPr lang="zh-TW" altLang="en-US" dirty="0" smtClean="0">
                <a:latin typeface="KaiTi" panose="02010609060101010101" pitchFamily="49" charset="-122"/>
                <a:ea typeface="KaiTi" panose="02010609060101010101" pitchFamily="49" charset="-122"/>
              </a:rPr>
              <a:t>資格：估計生命期</a:t>
            </a:r>
            <a:r>
              <a:rPr lang="en-US" altLang="zh-TW" dirty="0" smtClean="0">
                <a:latin typeface="Times New Roman" panose="02020603050405020304" pitchFamily="18" charset="0"/>
                <a:ea typeface="KaiTi" panose="02010609060101010101" pitchFamily="49" charset="-122"/>
                <a:cs typeface="Times New Roman" panose="02020603050405020304" pitchFamily="18" charset="0"/>
              </a:rPr>
              <a:t>6</a:t>
            </a:r>
            <a:r>
              <a:rPr lang="zh-TW" altLang="en-US" dirty="0" smtClean="0">
                <a:latin typeface="KaiTi" panose="02010609060101010101" pitchFamily="49" charset="-122"/>
                <a:ea typeface="KaiTi" panose="02010609060101010101" pitchFamily="49" charset="-122"/>
              </a:rPr>
              <a:t>個月或更少</a:t>
            </a:r>
            <a:endParaRPr lang="en-US" altLang="zh-TW" dirty="0" smtClean="0">
              <a:latin typeface="KaiTi" panose="02010609060101010101" pitchFamily="49" charset="-122"/>
              <a:ea typeface="KaiTi" panose="02010609060101010101" pitchFamily="49" charset="-122"/>
            </a:endParaRPr>
          </a:p>
          <a:p>
            <a:endParaRPr lang="en-US" altLang="zh-TW" sz="800" dirty="0" smtClean="0">
              <a:latin typeface="KaiTi" panose="02010609060101010101" pitchFamily="49" charset="-122"/>
              <a:ea typeface="KaiTi" panose="02010609060101010101" pitchFamily="49" charset="-122"/>
            </a:endParaRPr>
          </a:p>
          <a:p>
            <a:r>
              <a:rPr lang="zh-TW" altLang="en-US" dirty="0">
                <a:latin typeface="KaiTi" panose="02010609060101010101" pitchFamily="49" charset="-122"/>
                <a:ea typeface="KaiTi" panose="02010609060101010101" pitchFamily="49" charset="-122"/>
              </a:rPr>
              <a:t>支</a:t>
            </a:r>
            <a:r>
              <a:rPr lang="zh-TW" altLang="en-US" dirty="0" smtClean="0">
                <a:latin typeface="KaiTi" panose="02010609060101010101" pitchFamily="49" charset="-122"/>
                <a:ea typeface="KaiTi" panose="02010609060101010101" pitchFamily="49" charset="-122"/>
              </a:rPr>
              <a:t>付：</a:t>
            </a:r>
            <a:endParaRPr lang="en-US" altLang="zh-TW" dirty="0" smtClean="0">
              <a:latin typeface="KaiTi" panose="02010609060101010101" pitchFamily="49" charset="-122"/>
              <a:ea typeface="KaiTi" panose="02010609060101010101" pitchFamily="49" charset="-122"/>
            </a:endParaRPr>
          </a:p>
          <a:p>
            <a:pPr marL="484632" indent="-457200">
              <a:buFont typeface="Wingdings" panose="05000000000000000000" pitchFamily="2" charset="2"/>
              <a:buChar char="q"/>
            </a:pPr>
            <a:r>
              <a:rPr lang="zh-TW" altLang="en-US" dirty="0" smtClean="0">
                <a:latin typeface="KaiTi" panose="02010609060101010101" pitchFamily="49" charset="-122"/>
                <a:ea typeface="KaiTi" panose="02010609060101010101" pitchFamily="49" charset="-122"/>
              </a:rPr>
              <a:t>所有和末期疾病有關的藥物和醫療器材</a:t>
            </a:r>
            <a:endParaRPr lang="en-US" altLang="zh-TW" dirty="0" smtClean="0">
              <a:latin typeface="KaiTi" panose="02010609060101010101" pitchFamily="49" charset="-122"/>
              <a:ea typeface="KaiTi" panose="02010609060101010101" pitchFamily="49" charset="-122"/>
            </a:endParaRPr>
          </a:p>
          <a:p>
            <a:pPr marL="484632" indent="-457200">
              <a:buFont typeface="Wingdings" panose="05000000000000000000" pitchFamily="2" charset="2"/>
              <a:buChar char="q"/>
            </a:pPr>
            <a:r>
              <a:rPr lang="zh-TW" altLang="en-US" dirty="0" smtClean="0">
                <a:latin typeface="KaiTi" panose="02010609060101010101" pitchFamily="49" charset="-122"/>
                <a:ea typeface="KaiTi" panose="02010609060101010101" pitchFamily="49" charset="-122"/>
              </a:rPr>
              <a:t>一週七天、每天</a:t>
            </a:r>
            <a:r>
              <a:rPr lang="en-US" altLang="zh-TW" dirty="0" smtClean="0">
                <a:latin typeface="KaiTi" panose="02010609060101010101" pitchFamily="49" charset="-122"/>
                <a:ea typeface="KaiTi" panose="02010609060101010101" pitchFamily="49" charset="-122"/>
              </a:rPr>
              <a:t>24</a:t>
            </a:r>
            <a:r>
              <a:rPr lang="zh-TW" altLang="en-US" dirty="0" smtClean="0">
                <a:latin typeface="KaiTi" panose="02010609060101010101" pitchFamily="49" charset="-122"/>
                <a:ea typeface="KaiTi" panose="02010609060101010101" pitchFamily="49" charset="-122"/>
              </a:rPr>
              <a:t>小時可以使用的電話專線</a:t>
            </a:r>
            <a:endParaRPr lang="en-US" altLang="zh-TW" dirty="0" smtClean="0">
              <a:latin typeface="KaiTi" panose="02010609060101010101" pitchFamily="49" charset="-122"/>
              <a:ea typeface="KaiTi" panose="02010609060101010101" pitchFamily="49" charset="-122"/>
            </a:endParaRPr>
          </a:p>
          <a:p>
            <a:pPr marL="484632" lvl="0" indent="-457200">
              <a:buFont typeface="Wingdings" panose="05000000000000000000" pitchFamily="2" charset="2"/>
              <a:buChar char="q"/>
            </a:pPr>
            <a:r>
              <a:rPr lang="zh-TW" altLang="en-US" dirty="0">
                <a:solidFill>
                  <a:srgbClr val="4F271C">
                    <a:shade val="30000"/>
                    <a:satMod val="150000"/>
                  </a:srgbClr>
                </a:solidFill>
                <a:latin typeface="KaiTi" panose="02010609060101010101" pitchFamily="49" charset="-122"/>
                <a:ea typeface="KaiTi" panose="02010609060101010101" pitchFamily="49" charset="-122"/>
              </a:rPr>
              <a:t>常規的居家</a:t>
            </a:r>
            <a:r>
              <a:rPr lang="zh-TW" altLang="en-US" dirty="0" smtClean="0">
                <a:solidFill>
                  <a:srgbClr val="4F271C">
                    <a:shade val="30000"/>
                    <a:satMod val="150000"/>
                  </a:srgbClr>
                </a:solidFill>
                <a:latin typeface="KaiTi" panose="02010609060101010101" pitchFamily="49" charset="-122"/>
                <a:ea typeface="KaiTi" panose="02010609060101010101" pitchFamily="49" charset="-122"/>
              </a:rPr>
              <a:t>照顧：醫護人員每週家訪追蹤</a:t>
            </a:r>
            <a:endParaRPr lang="en-US" altLang="zh-TW" dirty="0" smtClean="0">
              <a:solidFill>
                <a:srgbClr val="4F271C">
                  <a:shade val="30000"/>
                  <a:satMod val="150000"/>
                </a:srgbClr>
              </a:solidFill>
              <a:latin typeface="KaiTi" panose="02010609060101010101" pitchFamily="49" charset="-122"/>
              <a:ea typeface="KaiTi" panose="02010609060101010101" pitchFamily="49" charset="-122"/>
            </a:endParaRPr>
          </a:p>
          <a:p>
            <a:pPr marL="484632" lvl="0" indent="-457200">
              <a:buFont typeface="Wingdings" panose="05000000000000000000" pitchFamily="2" charset="2"/>
              <a:buChar char="q"/>
            </a:pPr>
            <a:r>
              <a:rPr lang="zh-TW" altLang="en-US" dirty="0" smtClean="0">
                <a:latin typeface="KaiTi" panose="02010609060101010101" pitchFamily="49" charset="-122"/>
                <a:ea typeface="KaiTi" panose="02010609060101010101" pitchFamily="49" charset="-122"/>
              </a:rPr>
              <a:t>病人住院</a:t>
            </a:r>
            <a:r>
              <a:rPr lang="en-US" altLang="zh-TW" dirty="0" smtClean="0">
                <a:latin typeface="KaiTi" panose="02010609060101010101" pitchFamily="49" charset="-122"/>
                <a:ea typeface="KaiTi" panose="02010609060101010101" pitchFamily="49" charset="-122"/>
              </a:rPr>
              <a:t>:</a:t>
            </a:r>
            <a:r>
              <a:rPr lang="zh-TW" altLang="en-US" dirty="0" smtClean="0">
                <a:latin typeface="KaiTi" panose="02010609060101010101" pitchFamily="49" charset="-122"/>
                <a:ea typeface="KaiTi" panose="02010609060101010101" pitchFamily="49" charset="-122"/>
              </a:rPr>
              <a:t> 經由醫師批准，住院解決重大的醫療問題，如疼痛控制</a:t>
            </a:r>
            <a:endParaRPr lang="en-US" altLang="zh-TW" dirty="0" smtClean="0">
              <a:latin typeface="KaiTi" panose="02010609060101010101" pitchFamily="49" charset="-122"/>
              <a:ea typeface="KaiTi" panose="02010609060101010101" pitchFamily="49" charset="-122"/>
            </a:endParaRPr>
          </a:p>
          <a:p>
            <a:pPr marL="484632" lvl="0" indent="-457200">
              <a:buFont typeface="Wingdings" panose="05000000000000000000" pitchFamily="2" charset="2"/>
              <a:buChar char="q"/>
            </a:pPr>
            <a:r>
              <a:rPr lang="zh-TW" altLang="en-US" dirty="0">
                <a:latin typeface="KaiTi" panose="02010609060101010101" pitchFamily="49" charset="-122"/>
                <a:ea typeface="KaiTi" panose="02010609060101010101" pitchFamily="49" charset="-122"/>
              </a:rPr>
              <a:t>持</a:t>
            </a:r>
            <a:r>
              <a:rPr lang="zh-TW" altLang="en-US" dirty="0" smtClean="0">
                <a:latin typeface="KaiTi" panose="02010609060101010101" pitchFamily="49" charset="-122"/>
                <a:ea typeface="KaiTi" panose="02010609060101010101" pitchFamily="49" charset="-122"/>
              </a:rPr>
              <a:t>續居家照顧</a:t>
            </a:r>
            <a:r>
              <a:rPr lang="en-US" altLang="zh-TW" dirty="0" smtClean="0">
                <a:latin typeface="KaiTi" panose="02010609060101010101" pitchFamily="49" charset="-122"/>
                <a:ea typeface="KaiTi" panose="02010609060101010101" pitchFamily="49" charset="-122"/>
              </a:rPr>
              <a:t>:</a:t>
            </a:r>
            <a:r>
              <a:rPr lang="zh-TW" altLang="en-US" dirty="0" smtClean="0">
                <a:latin typeface="KaiTi" panose="02010609060101010101" pitchFamily="49" charset="-122"/>
                <a:ea typeface="KaiTi" panose="02010609060101010101" pitchFamily="49" charset="-122"/>
              </a:rPr>
              <a:t> 醫護人員居家照顧病人症狀問題</a:t>
            </a:r>
            <a:endParaRPr lang="en-US" altLang="zh-TW" dirty="0" smtClean="0">
              <a:latin typeface="KaiTi" panose="02010609060101010101" pitchFamily="49" charset="-122"/>
              <a:ea typeface="KaiTi" panose="02010609060101010101" pitchFamily="49" charset="-122"/>
            </a:endParaRPr>
          </a:p>
          <a:p>
            <a:pPr marL="484632" lvl="0" indent="-457200">
              <a:buFont typeface="Wingdings" panose="05000000000000000000" pitchFamily="2" charset="2"/>
              <a:buChar char="q"/>
            </a:pPr>
            <a:r>
              <a:rPr lang="zh-TW" altLang="en-US" dirty="0" smtClean="0">
                <a:latin typeface="KaiTi" panose="02010609060101010101" pitchFamily="49" charset="-122"/>
                <a:ea typeface="KaiTi" panose="02010609060101010101" pitchFamily="49" charset="-122"/>
              </a:rPr>
              <a:t>喘</a:t>
            </a:r>
            <a:r>
              <a:rPr lang="zh-TW" altLang="en-US" dirty="0">
                <a:latin typeface="KaiTi" panose="02010609060101010101" pitchFamily="49" charset="-122"/>
                <a:ea typeface="KaiTi" panose="02010609060101010101" pitchFamily="49" charset="-122"/>
              </a:rPr>
              <a:t>息照</a:t>
            </a:r>
            <a:r>
              <a:rPr lang="zh-TW" altLang="en-US" dirty="0" smtClean="0">
                <a:latin typeface="KaiTi" panose="02010609060101010101" pitchFamily="49" charset="-122"/>
                <a:ea typeface="KaiTi" panose="02010609060101010101" pitchFamily="49" charset="-122"/>
              </a:rPr>
              <a:t>顧：</a:t>
            </a:r>
            <a:r>
              <a:rPr lang="zh-TW" altLang="en-US" dirty="0">
                <a:latin typeface="KaiTi" panose="02010609060101010101" pitchFamily="49" charset="-122"/>
                <a:ea typeface="KaiTi" panose="02010609060101010101" pitchFamily="49" charset="-122"/>
              </a:rPr>
              <a:t>提供連續五天的病人療養院住院，</a:t>
            </a:r>
            <a:r>
              <a:rPr lang="zh-TW" altLang="en-US" dirty="0" smtClean="0">
                <a:latin typeface="KaiTi" panose="02010609060101010101" pitchFamily="49" charset="-122"/>
                <a:ea typeface="KaiTi" panose="02010609060101010101" pitchFamily="49" charset="-122"/>
              </a:rPr>
              <a:t>讓</a:t>
            </a:r>
            <a:r>
              <a:rPr lang="en-US" altLang="zh-TW" dirty="0" smtClean="0">
                <a:latin typeface="KaiTi" panose="02010609060101010101" pitchFamily="49" charset="-122"/>
                <a:ea typeface="KaiTi" panose="02010609060101010101" pitchFamily="49" charset="-122"/>
              </a:rPr>
              <a:t>	</a:t>
            </a:r>
            <a:r>
              <a:rPr lang="zh-TW" altLang="en-US" dirty="0" smtClean="0">
                <a:latin typeface="KaiTi" panose="02010609060101010101" pitchFamily="49" charset="-122"/>
                <a:ea typeface="KaiTi" panose="02010609060101010101" pitchFamily="49" charset="-122"/>
              </a:rPr>
              <a:t>家</a:t>
            </a:r>
            <a:r>
              <a:rPr lang="zh-TW" altLang="en-US" dirty="0">
                <a:latin typeface="KaiTi" panose="02010609060101010101" pitchFamily="49" charset="-122"/>
                <a:ea typeface="KaiTi" panose="02010609060101010101" pitchFamily="49" charset="-122"/>
              </a:rPr>
              <a:t>屬暫緩休</a:t>
            </a:r>
            <a:r>
              <a:rPr lang="zh-TW" altLang="en-US" dirty="0" smtClean="0">
                <a:latin typeface="KaiTi" panose="02010609060101010101" pitchFamily="49" charset="-122"/>
                <a:ea typeface="KaiTi" panose="02010609060101010101" pitchFamily="49" charset="-122"/>
              </a:rPr>
              <a:t>息 </a:t>
            </a:r>
            <a:endParaRPr lang="en-US"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997665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083" y="4762"/>
            <a:ext cx="7498080" cy="985838"/>
          </a:xfrm>
        </p:spPr>
        <p:txBody>
          <a:bodyPr>
            <a:normAutofit/>
          </a:bodyPr>
          <a:lstStyle/>
          <a:p>
            <a:pPr algn="ctr"/>
            <a:r>
              <a:rPr lang="zh-TW" altLang="en-US" sz="4400" b="1" dirty="0" smtClean="0">
                <a:effectLst/>
                <a:latin typeface="MingLiU" panose="02020509000000000000" pitchFamily="49" charset="-120"/>
                <a:ea typeface="MingLiU" panose="02020509000000000000" pitchFamily="49" charset="-120"/>
              </a:rPr>
              <a:t>參考資料</a:t>
            </a:r>
            <a:endParaRPr lang="en-US" sz="4400" b="1" dirty="0">
              <a:effectLst/>
              <a:latin typeface="MingLiU" panose="02020509000000000000" pitchFamily="49" charset="-120"/>
              <a:ea typeface="MingLiU" panose="02020509000000000000" pitchFamily="49" charset="-120"/>
            </a:endParaRPr>
          </a:p>
        </p:txBody>
      </p:sp>
      <p:sp>
        <p:nvSpPr>
          <p:cNvPr id="3" name="Content Placeholder 2"/>
          <p:cNvSpPr>
            <a:spLocks noGrp="1"/>
          </p:cNvSpPr>
          <p:nvPr>
            <p:ph idx="1"/>
          </p:nvPr>
        </p:nvSpPr>
        <p:spPr>
          <a:xfrm>
            <a:off x="1209675" y="1147762"/>
            <a:ext cx="7714488" cy="5211762"/>
          </a:xfrm>
        </p:spPr>
        <p:txBody>
          <a:bodyPr>
            <a:noAutofit/>
          </a:bodyPr>
          <a:lstStyle/>
          <a:p>
            <a:r>
              <a:rPr lang="en-US" altLang="zh-TW" sz="2400" dirty="0">
                <a:latin typeface="Times New Roman" panose="02020603050405020304" pitchFamily="18" charset="0"/>
                <a:cs typeface="Times New Roman" panose="02020603050405020304" pitchFamily="18" charset="0"/>
              </a:rPr>
              <a:t>Coalition for Compassionate Care of California (CCCC) website information (</a:t>
            </a:r>
            <a:r>
              <a:rPr lang="en-US" sz="2400" dirty="0">
                <a:latin typeface="Times New Roman" panose="02020603050405020304" pitchFamily="18" charset="0"/>
                <a:cs typeface="Times New Roman" panose="02020603050405020304" pitchFamily="18" charset="0"/>
                <a:hlinkClick r:id="rId3"/>
              </a:rPr>
              <a:t>http://coalitionccc.org/tools-resources/advance-care-planning-resources</a:t>
            </a:r>
            <a:r>
              <a:rPr lang="en-US" sz="2400" dirty="0" smtClean="0">
                <a:latin typeface="Times New Roman" panose="02020603050405020304" pitchFamily="18" charset="0"/>
                <a:cs typeface="Times New Roman" panose="02020603050405020304" pitchFamily="18" charset="0"/>
                <a:hlinkClick r:id="rId3"/>
              </a:rPr>
              <a:t>/</a:t>
            </a:r>
            <a:r>
              <a:rPr lang="en-US" sz="2400" dirty="0" smtClean="0">
                <a:latin typeface="Times New Roman" panose="02020603050405020304" pitchFamily="18" charset="0"/>
                <a:cs typeface="Times New Roman" panose="02020603050405020304" pitchFamily="18" charset="0"/>
              </a:rPr>
              <a:t>)</a:t>
            </a:r>
          </a:p>
          <a:p>
            <a:endParaRPr lang="en-US" sz="8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Hospice and Palliative Nurses Association, “Advance Care Planning” </a:t>
            </a:r>
          </a:p>
          <a:p>
            <a:endParaRPr lang="en-US" sz="8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E. K. </a:t>
            </a:r>
            <a:r>
              <a:rPr lang="en-US" sz="2400" dirty="0" err="1" smtClean="0">
                <a:latin typeface="Times New Roman" panose="02020603050405020304" pitchFamily="18" charset="0"/>
                <a:cs typeface="Times New Roman" panose="02020603050405020304" pitchFamily="18" charset="0"/>
              </a:rPr>
              <a:t>Fromme</a:t>
            </a:r>
            <a:r>
              <a:rPr lang="en-US" sz="2400" dirty="0" smtClean="0">
                <a:latin typeface="Times New Roman" panose="02020603050405020304" pitchFamily="18" charset="0"/>
                <a:cs typeface="Times New Roman" panose="02020603050405020304" pitchFamily="18" charset="0"/>
              </a:rPr>
              <a:t>, </a:t>
            </a:r>
            <a:r>
              <a:rPr lang="en-US" altLang="zh-TW" sz="2400" dirty="0" smtClean="0">
                <a:latin typeface="Times New Roman" panose="02020603050405020304" pitchFamily="18" charset="0"/>
                <a:cs typeface="Times New Roman" panose="02020603050405020304" pitchFamily="18" charset="0"/>
              </a:rPr>
              <a:t>MD, </a:t>
            </a:r>
            <a:r>
              <a:rPr lang="en-US" sz="2400" dirty="0" smtClean="0">
                <a:latin typeface="Times New Roman" panose="02020603050405020304" pitchFamily="18" charset="0"/>
                <a:cs typeface="Times New Roman" panose="02020603050405020304" pitchFamily="18" charset="0"/>
              </a:rPr>
              <a:t>etc., “Association Between Physician Orders for Life-Sustaining Treatment for Scope of Treatment and In-Hospital Death in Oregon” June 6, 2014. DOI: 10.1111/jgs.12889)</a:t>
            </a:r>
          </a:p>
          <a:p>
            <a:endParaRPr lang="en-US" sz="800" dirty="0" smtClean="0">
              <a:latin typeface="Times New Roman" panose="02020603050405020304" pitchFamily="18" charset="0"/>
              <a:cs typeface="Times New Roman" panose="02020603050405020304" pitchFamily="18" charset="0"/>
            </a:endParaRPr>
          </a:p>
          <a:p>
            <a:r>
              <a:rPr lang="zh-TW" altLang="en-US" sz="2400" dirty="0" smtClean="0">
                <a:latin typeface="KaiTi" panose="02010609060101010101" pitchFamily="49" charset="-122"/>
                <a:ea typeface="KaiTi" panose="02010609060101010101" pitchFamily="49" charset="-122"/>
              </a:rPr>
              <a:t>單</a:t>
            </a:r>
            <a:r>
              <a:rPr lang="zh-TW" altLang="en-US" sz="2400" dirty="0">
                <a:latin typeface="KaiTi" panose="02010609060101010101" pitchFamily="49" charset="-122"/>
                <a:ea typeface="KaiTi" panose="02010609060101010101" pitchFamily="49" charset="-122"/>
              </a:rPr>
              <a:t>國璽樞機主教與聖嚴法師對</a:t>
            </a:r>
            <a:r>
              <a:rPr lang="zh-TW" altLang="en-US" sz="2400" dirty="0" smtClean="0">
                <a:latin typeface="KaiTi" panose="02010609060101010101" pitchFamily="49" charset="-122"/>
                <a:ea typeface="KaiTi" panose="02010609060101010101" pitchFamily="49" charset="-122"/>
              </a:rPr>
              <a:t>談 </a:t>
            </a:r>
            <a:r>
              <a:rPr lang="en-US" altLang="zh-TW" sz="2400" dirty="0" smtClean="0">
                <a:latin typeface="KaiTi" panose="02010609060101010101" pitchFamily="49" charset="-122"/>
                <a:ea typeface="KaiTi" panose="02010609060101010101" pitchFamily="49" charset="-122"/>
              </a:rPr>
              <a:t>h</a:t>
            </a:r>
            <a:r>
              <a:rPr lang="en-US" sz="2400" dirty="0" smtClean="0">
                <a:latin typeface="Times New Roman" panose="02020603050405020304" pitchFamily="18" charset="0"/>
                <a:cs typeface="Times New Roman" panose="02020603050405020304" pitchFamily="18" charset="0"/>
              </a:rPr>
              <a:t>ttps</a:t>
            </a:r>
            <a:r>
              <a:rPr lang="en-US" sz="2400" dirty="0">
                <a:latin typeface="Times New Roman" panose="02020603050405020304" pitchFamily="18" charset="0"/>
                <a:cs typeface="Times New Roman" panose="02020603050405020304" pitchFamily="18" charset="0"/>
              </a:rPr>
              <a:t>://www.youtube.com/watch?v=I8HpeRa0lgo</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http://sc.websbook.com/sc/upimg/allimg/080413/961100_65484703.jpg"/>
          <p:cNvPicPr>
            <a:picLocks noChangeAspect="1" noChangeArrowheads="1"/>
          </p:cNvPicPr>
          <p:nvPr/>
        </p:nvPicPr>
        <p:blipFill>
          <a:blip r:embed="rId3" cstate="print"/>
          <a:srcRect/>
          <a:stretch>
            <a:fillRect/>
          </a:stretch>
        </p:blipFill>
        <p:spPr bwMode="auto">
          <a:xfrm>
            <a:off x="7544777" y="5006120"/>
            <a:ext cx="1587500" cy="1190625"/>
          </a:xfrm>
          <a:prstGeom prst="rect">
            <a:avLst/>
          </a:prstGeom>
          <a:noFill/>
        </p:spPr>
      </p:pic>
      <p:sp>
        <p:nvSpPr>
          <p:cNvPr id="2" name="Title 1"/>
          <p:cNvSpPr>
            <a:spLocks noGrp="1"/>
          </p:cNvSpPr>
          <p:nvPr>
            <p:ph type="title"/>
          </p:nvPr>
        </p:nvSpPr>
        <p:spPr>
          <a:xfrm>
            <a:off x="990600" y="457200"/>
            <a:ext cx="8153400" cy="685800"/>
          </a:xfrm>
        </p:spPr>
        <p:txBody>
          <a:bodyPr>
            <a:noAutofit/>
          </a:bodyPr>
          <a:lstStyle/>
          <a:p>
            <a:pPr algn="ctr"/>
            <a:r>
              <a:rPr lang="zh-TW" altLang="en-US" sz="3600" b="1" dirty="0" smtClean="0">
                <a:effectLst/>
                <a:latin typeface="MingLiU" pitchFamily="49" charset="-120"/>
                <a:ea typeface="MingLiU" pitchFamily="49" charset="-120"/>
                <a:cs typeface="Arial" pitchFamily="34" charset="0"/>
              </a:rPr>
              <a:t>推動預立醫療計劃的障礙</a:t>
            </a:r>
            <a:r>
              <a:rPr lang="en-US" altLang="zh-TW" sz="3600" b="1" dirty="0" smtClean="0">
                <a:effectLst/>
                <a:latin typeface="MingLiU" pitchFamily="49" charset="-120"/>
                <a:ea typeface="MingLiU" pitchFamily="49" charset="-120"/>
                <a:cs typeface="Arial" pitchFamily="34" charset="0"/>
              </a:rPr>
              <a:t/>
            </a:r>
            <a:br>
              <a:rPr lang="en-US" altLang="zh-TW" sz="3600" b="1" dirty="0" smtClean="0">
                <a:effectLst/>
                <a:latin typeface="MingLiU" pitchFamily="49" charset="-120"/>
                <a:ea typeface="MingLiU" pitchFamily="49" charset="-120"/>
                <a:cs typeface="Arial" pitchFamily="34" charset="0"/>
              </a:rPr>
            </a:br>
            <a:endParaRPr lang="en-US" sz="3600" b="1" dirty="0">
              <a:effectLst/>
              <a:latin typeface="MingLiU" pitchFamily="49" charset="-120"/>
              <a:ea typeface="MingLiU" pitchFamily="49" charset="-120"/>
              <a:cs typeface="Arial" pitchFamily="34" charset="0"/>
            </a:endParaRPr>
          </a:p>
        </p:txBody>
      </p:sp>
      <p:sp>
        <p:nvSpPr>
          <p:cNvPr id="3" name="Content Placeholder 2"/>
          <p:cNvSpPr>
            <a:spLocks noGrp="1"/>
          </p:cNvSpPr>
          <p:nvPr>
            <p:ph idx="1"/>
          </p:nvPr>
        </p:nvSpPr>
        <p:spPr>
          <a:xfrm>
            <a:off x="533400" y="826477"/>
            <a:ext cx="8153400" cy="5486400"/>
          </a:xfrm>
        </p:spPr>
        <p:txBody>
          <a:bodyPr>
            <a:noAutofit/>
          </a:bodyPr>
          <a:lstStyle/>
          <a:p>
            <a:pPr>
              <a:buNone/>
            </a:pPr>
            <a:endParaRPr lang="en-US" altLang="zh-TW" sz="800" dirty="0" smtClean="0">
              <a:latin typeface="KaiTi" pitchFamily="49" charset="-122"/>
              <a:ea typeface="KaiTi" pitchFamily="49" charset="-122"/>
            </a:endParaRPr>
          </a:p>
          <a:p>
            <a:pPr indent="-457200">
              <a:spcBef>
                <a:spcPts val="1200"/>
              </a:spcBef>
            </a:pPr>
            <a:r>
              <a:rPr lang="zh-TW" altLang="en-US" sz="2900" dirty="0" smtClean="0">
                <a:latin typeface="KaiTi" pitchFamily="49" charset="-122"/>
                <a:ea typeface="KaiTi" pitchFamily="49" charset="-122"/>
              </a:rPr>
              <a:t>認為</a:t>
            </a:r>
            <a:r>
              <a:rPr lang="en-US" altLang="zh-TW" sz="2900" dirty="0" smtClean="0">
                <a:latin typeface="KaiTi" pitchFamily="49" charset="-122"/>
                <a:ea typeface="KaiTi" pitchFamily="49" charset="-122"/>
              </a:rPr>
              <a:t>“</a:t>
            </a:r>
            <a:r>
              <a:rPr lang="zh-TW" altLang="en-US" sz="2900" dirty="0" smtClean="0">
                <a:latin typeface="KaiTi" pitchFamily="49" charset="-122"/>
                <a:ea typeface="KaiTi" pitchFamily="49" charset="-122"/>
              </a:rPr>
              <a:t>死亡</a:t>
            </a:r>
            <a:r>
              <a:rPr lang="en-US" altLang="zh-TW" sz="2900" dirty="0" smtClean="0">
                <a:latin typeface="KaiTi" pitchFamily="49" charset="-122"/>
                <a:ea typeface="KaiTi" pitchFamily="49" charset="-122"/>
              </a:rPr>
              <a:t>”</a:t>
            </a:r>
            <a:r>
              <a:rPr lang="zh-TW" altLang="en-US" sz="2900" dirty="0" smtClean="0">
                <a:latin typeface="KaiTi" pitchFamily="49" charset="-122"/>
                <a:ea typeface="KaiTi" pitchFamily="49" charset="-122"/>
              </a:rPr>
              <a:t>是一個不愉悅而禁忌的話題，一切等發生時再說，往往留下生死兩遺憾的結局。</a:t>
            </a:r>
            <a:endParaRPr lang="en-US" altLang="zh-TW" sz="2900" dirty="0" smtClean="0">
              <a:latin typeface="KaiTi" pitchFamily="49" charset="-122"/>
              <a:ea typeface="KaiTi" pitchFamily="49" charset="-122"/>
            </a:endParaRPr>
          </a:p>
          <a:p>
            <a:pPr indent="-457200">
              <a:spcBef>
                <a:spcPts val="1200"/>
              </a:spcBef>
            </a:pPr>
            <a:endParaRPr lang="en-US" altLang="zh-TW" sz="800" dirty="0" smtClean="0">
              <a:latin typeface="KaiTi" pitchFamily="49" charset="-122"/>
              <a:ea typeface="KaiTi" pitchFamily="49" charset="-122"/>
            </a:endParaRPr>
          </a:p>
          <a:p>
            <a:pPr indent="-457200">
              <a:spcBef>
                <a:spcPts val="1200"/>
              </a:spcBef>
            </a:pPr>
            <a:r>
              <a:rPr lang="zh-TW" altLang="en-US" sz="2900" dirty="0" smtClean="0">
                <a:latin typeface="KaiTi" pitchFamily="49" charset="-122"/>
                <a:ea typeface="KaiTi" pitchFamily="49" charset="-122"/>
              </a:rPr>
              <a:t>和父母親討論死亡，違背傳統的孝順觀念</a:t>
            </a:r>
            <a:endParaRPr lang="en-US" altLang="zh-TW" sz="2900" dirty="0" smtClean="0">
              <a:latin typeface="KaiTi" pitchFamily="49" charset="-122"/>
              <a:ea typeface="KaiTi" pitchFamily="49" charset="-122"/>
            </a:endParaRPr>
          </a:p>
          <a:p>
            <a:pPr indent="-457200">
              <a:spcBef>
                <a:spcPts val="1200"/>
              </a:spcBef>
            </a:pPr>
            <a:endParaRPr lang="en-US" altLang="zh-TW" sz="800" dirty="0" smtClean="0">
              <a:latin typeface="KaiTi" pitchFamily="49" charset="-122"/>
              <a:ea typeface="KaiTi" pitchFamily="49" charset="-122"/>
            </a:endParaRPr>
          </a:p>
          <a:p>
            <a:pPr indent="-457200">
              <a:spcBef>
                <a:spcPts val="1200"/>
              </a:spcBef>
            </a:pPr>
            <a:r>
              <a:rPr lang="zh-TW" altLang="en-US" sz="2900" dirty="0" smtClean="0">
                <a:latin typeface="KaiTi" pitchFamily="49" charset="-122"/>
                <a:ea typeface="KaiTi" pitchFamily="49" charset="-122"/>
              </a:rPr>
              <a:t>抱著</a:t>
            </a:r>
            <a:r>
              <a:rPr lang="en-US" altLang="zh-TW" sz="2900" dirty="0" smtClean="0">
                <a:latin typeface="KaiTi" pitchFamily="49" charset="-122"/>
                <a:ea typeface="KaiTi" pitchFamily="49" charset="-122"/>
              </a:rPr>
              <a:t>“</a:t>
            </a:r>
            <a:r>
              <a:rPr lang="zh-TW" altLang="en-US" sz="2900" dirty="0" smtClean="0">
                <a:latin typeface="KaiTi" pitchFamily="49" charset="-122"/>
                <a:ea typeface="KaiTi" pitchFamily="49" charset="-122"/>
              </a:rPr>
              <a:t>不談不發生</a:t>
            </a:r>
            <a:r>
              <a:rPr lang="en-US" altLang="zh-TW" sz="2900" dirty="0" smtClean="0">
                <a:latin typeface="KaiTi" pitchFamily="49" charset="-122"/>
                <a:ea typeface="KaiTi" pitchFamily="49" charset="-122"/>
              </a:rPr>
              <a:t>”</a:t>
            </a:r>
            <a:r>
              <a:rPr lang="zh-TW" altLang="en-US" sz="2900" dirty="0" smtClean="0">
                <a:latin typeface="KaiTi" pitchFamily="49" charset="-122"/>
                <a:ea typeface="KaiTi" pitchFamily="49" charset="-122"/>
              </a:rPr>
              <a:t>的忌諱心態，不喜歡討論</a:t>
            </a:r>
            <a:endParaRPr lang="en-US" altLang="zh-TW" sz="2900" dirty="0" smtClean="0">
              <a:latin typeface="KaiTi" pitchFamily="49" charset="-122"/>
              <a:ea typeface="KaiTi" pitchFamily="49" charset="-122"/>
            </a:endParaRPr>
          </a:p>
          <a:p>
            <a:pPr indent="-457200">
              <a:spcBef>
                <a:spcPts val="1200"/>
              </a:spcBef>
            </a:pPr>
            <a:endParaRPr lang="en-US" altLang="zh-TW" sz="800" dirty="0" smtClean="0">
              <a:latin typeface="KaiTi" pitchFamily="49" charset="-122"/>
              <a:ea typeface="KaiTi" pitchFamily="49" charset="-122"/>
            </a:endParaRPr>
          </a:p>
          <a:p>
            <a:pPr indent="-457200">
              <a:spcBef>
                <a:spcPts val="1200"/>
              </a:spcBef>
            </a:pPr>
            <a:r>
              <a:rPr lang="zh-TW" altLang="en-US" sz="2900" dirty="0" smtClean="0">
                <a:latin typeface="KaiTi" pitchFamily="49" charset="-122"/>
                <a:ea typeface="KaiTi" pitchFamily="49" charset="-122"/>
              </a:rPr>
              <a:t>缺少醫療資訊，尤其是當疾病無法治癒時，病人或家屬不知可以有的醫療照護選項</a:t>
            </a:r>
            <a:endParaRPr lang="en-US" altLang="zh-TW" sz="2900" dirty="0" smtClean="0">
              <a:latin typeface="KaiTi" pitchFamily="49" charset="-122"/>
              <a:ea typeface="KaiTi" pitchFamily="49" charset="-122"/>
            </a:endParaRPr>
          </a:p>
          <a:p>
            <a:pPr indent="-457200">
              <a:spcBef>
                <a:spcPts val="1200"/>
              </a:spcBef>
            </a:pPr>
            <a:endParaRPr lang="en-US" altLang="zh-TW" sz="800" dirty="0" smtClean="0">
              <a:latin typeface="KaiTi" pitchFamily="49" charset="-122"/>
              <a:ea typeface="KaiTi" pitchFamily="49" charset="-122"/>
            </a:endParaRPr>
          </a:p>
          <a:p>
            <a:pPr indent="-457200">
              <a:spcBef>
                <a:spcPts val="1200"/>
              </a:spcBef>
            </a:pPr>
            <a:r>
              <a:rPr lang="zh-TW" altLang="en-US" sz="2900" dirty="0" smtClean="0">
                <a:latin typeface="KaiTi" pitchFamily="49" charset="-122"/>
                <a:ea typeface="KaiTi" pitchFamily="49" charset="-122"/>
              </a:rPr>
              <a:t>醫生沒有時間和缺乏專業溝通的訓練</a:t>
            </a:r>
            <a:r>
              <a:rPr lang="en-US" altLang="zh-TW" sz="2900" dirty="0" smtClean="0">
                <a:latin typeface="KaiTi" pitchFamily="49" charset="-122"/>
                <a:ea typeface="KaiTi" pitchFamily="49" charset="-122"/>
              </a:rPr>
              <a:t>			</a:t>
            </a:r>
            <a:r>
              <a:rPr lang="zh-TW" altLang="en-US" sz="2900" dirty="0" smtClean="0">
                <a:latin typeface="KaiTi" pitchFamily="49" charset="-122"/>
                <a:ea typeface="KaiTi" pitchFamily="49" charset="-122"/>
              </a:rPr>
              <a:t>和病人討論末期生命的醫護方式，</a:t>
            </a:r>
            <a:r>
              <a:rPr lang="en-US" altLang="zh-TW" sz="2900" dirty="0" smtClean="0">
                <a:latin typeface="KaiTi" pitchFamily="49" charset="-122"/>
                <a:ea typeface="KaiTi" pitchFamily="49" charset="-122"/>
              </a:rPr>
              <a:t>		</a:t>
            </a:r>
            <a:r>
              <a:rPr lang="zh-TW" altLang="en-US" sz="2900" dirty="0" smtClean="0">
                <a:latin typeface="KaiTi" pitchFamily="49" charset="-122"/>
                <a:ea typeface="KaiTi" pitchFamily="49" charset="-122"/>
              </a:rPr>
              <a:t>導致醫療關係惡化、放棄病人，等等的誤解。</a:t>
            </a:r>
            <a:endParaRPr lang="en-US" altLang="zh-TW" sz="2900" dirty="0" smtClean="0">
              <a:latin typeface="KaiTi" pitchFamily="49" charset="-122"/>
              <a:ea typeface="KaiTi" pitchFamily="49" charset="-122"/>
            </a:endParaRPr>
          </a:p>
          <a:p>
            <a:pPr marL="0" indent="0">
              <a:spcBef>
                <a:spcPts val="1200"/>
              </a:spcBef>
              <a:buNone/>
            </a:pPr>
            <a:endParaRPr lang="en-US" altLang="zh-TW" sz="2800" dirty="0" smtClean="0">
              <a:latin typeface="KaiTi" pitchFamily="49" charset="-122"/>
              <a:ea typeface="KaiTi" pitchFamily="49" charset="-122"/>
            </a:endParaRPr>
          </a:p>
          <a:p>
            <a:endParaRPr lang="en-US" altLang="zh-TW" dirty="0" smtClean="0">
              <a:latin typeface="KaiTi" pitchFamily="49" charset="-122"/>
              <a:ea typeface="KaiTi" pitchFamily="49" charset="-122"/>
            </a:endParaRPr>
          </a:p>
          <a:p>
            <a:pPr>
              <a:buNone/>
            </a:pPr>
            <a:endParaRPr lang="en-US" altLang="zh-TW" sz="3400" dirty="0" smtClean="0">
              <a:latin typeface="KaiTi" pitchFamily="49" charset="-122"/>
              <a:ea typeface="KaiTi" pitchFamily="49" charset="-122"/>
            </a:endParaRPr>
          </a:p>
        </p:txBody>
      </p:sp>
      <p:sp>
        <p:nvSpPr>
          <p:cNvPr id="9218" name="AutoShape 2" descr="data:image/jpeg;base64,/9j/4AAQSkZJRgABAQAAAQABAAD/2wCEAAkGBhAPDw8ODQ4PEA4ODA8PEA8NDBAODA0PFRAWFBcQFRUXGyYeFxkjGRISIS8gIycpLCwsFR4xNTAqNSYrLCkBCQoKDgwOGg8PGi4kHiQqNSsrLCouLS8sLSowLTQwNSkpMiw0MCwsLC8pKSosLCwpLCwpLCwsKSwsMCwpLCwsLP/AABEIAMIBAwMBIgACEQEDEQH/xAAbAAEAAQUBAAAAAAAAAAAAAAAAAQIDBAUGB//EAEIQAAICAQEFBQUDCAkFAQAAAAABAgMRBAUGEiExE0FRYXEiMoGRsVKhwRQzQlNygpPRFRYjQ2JzkrLwg5Si0uFU/8QAGgEBAAIDAQAAAAAAAAAAAAAAAAEEAgMFBv/EAC4RAAICAgECBAQFBQAAAAAAAAABAgMEESESMRNBUWEigaGxFBVScfAFMkKRwf/aAAwDAQACEQMRAD8A9Xr2XauFqMU0llLUzceSSS5w6e98kV1aC5SfKCTT6aib7munD16c/U24IMur2NPTsuzi/tMpc1xR1VkppfGPku8iezLMNJcmsYepml06co9Ob/42bkAb9jT2aG990f8AurFySaXSPgo/N/HaaeDjCMX1Sx7zl976lwEkN7AABAAAAAAAAAAAAAAAAAAAAAAAAAAAAAAAAAAAAAAAAAAAAAAAAAAAAAAAAAAAAAAAAAAAAAAAAAAAAAAAAAAAAAAAAAAAAAAAAAAAAAAAAAAAAAAAAAAAAAAAAAAAAAAABzG8u89umtVVMYfm1Juacnlt8lhrw+81NW/Gp4lxRqaysrgknj14ipPMrhLpZdhg2zipI70AFspAAAAAAAAAAAAAAAA08NuSdlcHVwqepuqbas5RgvZn7vSWV8/U21tijFybSUU22+iSWcs42Mdao9pp9VDUQ65wm3JdYLk/LvXUr3Tcda38izRWpb3r57X8+ZudNt2U9HbqX2cZ1q3k+Ps8x93OefNcPzRnbK1zu09d0nDM68y4c8EZd65+DT+Rzq2/qKqbJauhc51xguUVLPFxLq+6KM3ZO8VdumvnOCrhVylFPjTjNYTwkuryjXC5dSTlzrs1r5m2yiXS2o8b7p7+X1L26u1rNRXY7pwlKFvCuBcPs4WHjwfPBXvZq7KdM7KrOzkrIc+XFJN44Vlde/0TMfYG09I7HXp1GMpxziNLr4uH4ebM/bWz674wham1GTkkpOPPGO71ZlHcqdRlt+uzGTjC/qlHS760V7CvlZpqZzmpzlWnKSxzfg8d66PzTM8wdj6OFNfZ1pqKk3hycuvqZxvgmopPuVrGnJuPbZwe+PaLWRStaVkK+HFkoqvnw5fhzyzuoLks83hZfizkdrbsO++y13Jcc+nZZwksJe94I6bZlThTXCUuJwgocWMZxyzj4FaiE42TbXD9y3kThKqCi9td+DKABcKIAAAAAAAAAAABw2/mgcLIahSTVmK+F8nFxTefNYNJsTZ8tVfGlNRTTlKXXEV1wvEzN6NsS1NrisKqmc4wS/SecObfngwNm62entjdXhyjnk+kk1hxZ562Vbv35b5PT0xsjjqP+WuP+Hq4LOk1CsrhYulkIzXkms4+8vHoE98nmWtPTAAJIAAAAAAIAAAAABja7S9rXOpylGM4uLcGlLhfVZafVcjhNobC1GjmrKW5e1Ls1XGy2aWMZk+BRzh/8weiEP1K91EbOfP1LVGTKnhcp90ef6TeG2tv8trtmpJcEZ1xhhp83zSz3Gx020a9crNNGudcZQU5SjwZxGccLp4s2G1d0a9TY7bdRd5R4ouMF4RyuSOQ23paNNNQ0tts5xc42uSaUGmsJNJZ7/HoUZ+LSvie4+/dnRrVN7+Bal7Lhfz7nUbL3arouhbGy1uD6Phw00088vM1m+faT1KUI2OMKoxzGMmm23J816o5iWsl9qfxlI7qvenTyUZSs4ZOMXJOE+UsLK5LxIhOq2Dgvh8+5Nld1M1Y/jetduxg7kuyF84zhYozq6yhJR4oyTXN+TkdjqL1CE5vpCEpP0Sz+BoaN5tNxwSty5TUV7E+reO9eZs9u1znproVLM5w4Um0urSfN+WS5SlCtqD3ooXuVlqlOPTv1OX/AK6R76JfxV/6m+3a22tTGxKHA65R5OXFlST59F4M4x7tar9Uv4lf8zf7obLvotm7YqMJ149+LfEmmuS8nIrUW5DmlNPX7FvIpxlW3W1v9zrgQDqHHJBGSQAAAAAAAUXt8MsPD4Xhvmk8ciss6qXs48WgDiHuZZ+urfrGSI/qZb+tr+U/5HWgp/gafT6l/wDML/X6Ir2JpnVp66pSUnBOOUmk1l46+WDOLGkfJrzL5bilFJIpSk5Nt+YABJiAAAAAAQAAAAAARgkjBAIaRjW7Oom+KdNUpeM6oSl82jKwRwkNbMk2uxotsarSaSMXLSwlxtpdnRVyaXfnB51KyTeXF83noevXaWE04zhGUX1UoqSfwZiLYGlXTS0fwIfyKWRiytffSOji5kKU9ptv3PK3a+5Yfd0XM9C0u92nvguKarmscUbGks47pdHzNq9l6aCy6KIrxdNaX0OT3q0/a3wq0lamoU8UuwjHhTlJ9WuWcRXzNKqnipyi978tG+V1eY1GS1rz2b1bUo/X1fxYfzOCt19lN03XbLKsklOFj9pZ5PKfPkWeHHUtWoqXZLt1xrRexsSNO+d7Ok0O/GohjtOG2PfxR4Z48nH8UegQmpJNc00mn4pnjGnl3Hqm7Oq7TSUPvjDs36wfD9Ei5g3Sk3GT2UP6ljwglOC1ybQEZJOocYAAADIABJqNrbapqsjVbPhlwcXuyaw211S/ws2x5pvLqe01dz7oz7NekFw/VMqZV7pimu+y5h46vm1Lto62O3dM/wC/r+La+pP9Naf/APRV/rR5+QUPzGfojpfldf6melbM2tTZY667Yyk4uWI5fJNd+Md5tTzbda/g1lL7pSlB/vRaX34PScnQxb3dFt+pzMvHVE1FegABaKgAAAAABAAAAAAAAIBBBJDaXUEkFjV6yFUXO2cYR8ZPGfJeL8kYm2toWV0WToSc4LOZLK4e9peKXP4Hnmr1tlsuO2cpy8ZPp5JdEvQp5OT4PGuS/i4nj/E3pfU7R6yjaEZV+04V2Rk4v2HPrh+OOvgzPpohXFQrjGEF0jFYRwuwdb2WorefZm+zl4Yly+uH8DunIYtqtj1NckZlTpl0J/D3Rx29Wh7O7jivZuTl6TXvfg/iaKSO13po49O5d9UlNenR/c/uOJcjmZdfRa9efJ2MG3rqW+64LD9mSfmd9uHqc121fYsU16SWPrD7zgNRLkdPuHrMalR7rqZR/eXtL/bL5kYsum1f6Ms2PXTL25PQkSAegPLkgAAkEZJBBb1FyhCU30hCUn6JZ/A8mlNybk+sm5P1byz1XXwjKucJLMZx4WstZT69PI5e7c6p+5ZZDyajNfgyhmU2W66fI6eBkV076/M5IHSS3Ll3Xx+NTX4lH9TLP11f+iRzfwl36fsdT8bR+r7mj0d/Z2V2fYshP5ST/A9YOIr3L+3fy8IV4fzb/A7SlezFeEUufXodLCqnWn1o5WfdXa4uD3orAB0DmgZAAJyCAAACCASRkEAknJRO6MWlKUU5PEU5JOT8F4kuZ5XtlyjfdGyTlKNklxSbcms8nn0wVsjI8FJ62W8XG8dtb1o7feLedaZqupRna028vMa13ZS6vyLewNry1FTdks2Qm4yeEuT5p4Xk8fA4DsLeBXOC4Gs/nIcbT/S4c8X3GZu9vDGmc1N8MZwXVpe0ny6+TkVKr7ZXJyXD8i7djUwoai02vM9Cm000+aaaa8U+qPN9XX2dk63+hOUfXD6m7u31pXSSfo8/Q5DbO21bdOyCeJY/Qm3lRS8PI25lTsSa7mnAuVcmpPhmY7TvtNtFTrhPPvVxk/Vrn955N+VzfSNr/Zof4s22m2vqY1xhCm5qKwm0omvEqnW3s2510LEunujvNdqoyrsg371cl84s86nrV4lep1WvmnimSz4y/kaS3ZGrf9xFeuZfU2ZNPiNM14l6qTXqZWp2nFd5ut19o8Mqbc/m7Yyf7Oef3ZOO1G7Wqn1gl6RwbnYkLKf7O+Ljy5N+68eDKVlPhraOjXkK19MuNnvCuRPaGj2NqZWUVSecuuOfN4xk2cMnWjPqWzhSr6Xoy1MniLEStGzZraLmSclCJTJMdFnVy6L4lg1+q3hpjfZTZLgdbjFSazB+ym+a6c21z8DLq1EJrMJxkv8ABJS+hjGyMuEzOVc4rbRdBAyZmskzNM/ZXllGGV6DVwk5wjOMpQ4XJReeHOcZ/wBLG9DTZnAjJOQQAASAAAAQAQSQQyogAs208Xj8DRa/cjSXzc7q5Sk+v9rYk/VJ4Z0YwYOCfczjOUezOejubpUsKmOF3NZK6909LH3aK1+4je4IwOlIObZqf6CpXSuHwiil7Cq+xH5I3HCRwktbClo1C2JWv0F8ipbKgv0V8ja8JHCR0onqZq3syPgvkR/RMPsr5G14RwjpHUzVLZEPsr5F6vZsF0ivkZ/COEdKHWy1CrBWolWATox2RgkFrU6mNcJWTeIwi5SeM4SDeiUm+EXg5Jc30XX0Odt330y6K2XpWl9Wa7aG/UJ1zrrpmnOEoKUpxXDlYzhZ8SvLKqXmWo4d0n/ac5q9R2lllj/vLJT+bbLaZQmOI4De3s9KlpaRkw1tkfdtsXpZJfiV/wBJ3/r7f4s/5mJklMnql6mLhF90XbNTOXv2Tl+1OUvqzf7i38OonD7dL+cZJ/RyObybLdrUcGsofdKbg/3ouP1aNtEtWxb9TTkQUqZRXoemAoUyeI9Hs8toryMlOScggnIIABUAAQQCQCSMEEgAgEgkEAAgDAAAIBIwCSnAJBAKSCopaBJTJmv2tp3bVZUnjjg45xnHmbFotygYSW1ozi9PZ5drtFZRLhujjLxGa/Ny9H3Pyf3mHZU+qPUdXoY2RcZxUotYaaymjjtrbrTqzPT5nDvrb9uP7LfX0fz7jk3YjjzA7mPnKXEznu18Se1LnJ+TTw01hp+DXcyl6deBQOmmmQrCpTKfyb/mR+TeYJ4K+MtWW+HUr/J13tkqqKBHBttl716mnCcu0gv0bctpeUuqOr2bvdRbhTfZT8LH7DflPp88HnsroR6yivWSRXXNy9yE5/sVTn9EWqsi2HC5RRvxaZ8vhnrkZ56f/GVJnPbownHTqNkZRfaSajNNOMXjlh9OjfxN+jtVycoptaPP2QUJOKey5kgjINhqLoAMjEAAgAAAEAkAEAkgEggkEggEkEAAAAgjBUASUNENFYwQC04FqdGTJwRwkaMkzm9sbqQv9qPsW45Tj19Gu9HNW7r6yL4VVGX+NWxUH54fNfI9J4SOErWYsJvbLVWZZWtI86r3Q1cvedMP3pzf0RlVbi2P39Tj/LpS/wBzZ3XAOAxWJWvIzeda/M5GrcSr9Oy6f/UUV/4pGZVubpI9aVL/ADJSs/3NnRcA4TaqYLsjTLIsl3bNZRsWiHuU1x/ZrjH6Iy46ZLuMnhHCbFFGpzbLca8FxE4JSMtGGyMEjAJILgAMjEAAAAAAAAgAAAAgkAEAkgEgAAEAkAEAkgAYGAACASACMDBIBJGBgkAEYBIBBBIAAwAACoAEkAAAAAAAAAAAEAAAAAAAAAAgAAkAAkAAAEAAAEkAgAAAAkgAEgAkEAAA/9k="/>
          <p:cNvSpPr>
            <a:spLocks noChangeAspect="1" noChangeArrowheads="1"/>
          </p:cNvSpPr>
          <p:nvPr/>
        </p:nvSpPr>
        <p:spPr bwMode="auto">
          <a:xfrm>
            <a:off x="155575" y="-1790700"/>
            <a:ext cx="499110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0" name="AutoShape 4" descr="data:image/jpeg;base64,/9j/4AAQSkZJRgABAQAAAQABAAD/2wCEAAkGBhAPDw8ODQ4PEA4ODA8PEA8NDBAODA0PFRAWFBcQFRUXGyYeFxkjGRISIS8gIycpLCwsFR4xNTAqNSYrLCkBCQoKDgwOGg8PGi4kHiQqNSsrLCouLS8sLSowLTQwNSkpMiw0MCwsLC8pKSosLCwpLCwpLCwsKSwsMCwpLCwsLP/AABEIAMIBAwMBIgACEQEDEQH/xAAbAAEAAQUBAAAAAAAAAAAAAAAAAQIDBAUGB//EAEIQAAICAQEFBQUDCAkFAQAAAAABAgMRBAUGEiExE0FRYXEiMoGRsVKhwRQzQlNygpPRFRYjQ2JzkrLwg5Si0uFU/8QAGgEBAAIDAQAAAAAAAAAAAAAAAAEEAgMFBv/EAC4RAAICAgECBAQFBQAAAAAAAAABAgMEESESMRNBUWEigaGxFBVScfAFMkKRwf/aAAwDAQACEQMRAD8A9Xr2XauFqMU0llLUzceSSS5w6e98kV1aC5SfKCTT6aib7munD16c/U24IMur2NPTsuzi/tMpc1xR1VkppfGPku8iezLMNJcmsYepml06co9Ob/42bkAb9jT2aG990f8AurFySaXSPgo/N/HaaeDjCMX1Sx7zl976lwEkN7AABAAAAAAAAAAAAAAAAAAAAAAAAAAAAAAAAAAAAAAAAAAAAAAAAAAAAAAAAAAAAAAAAAAAAAAAAAAAAAAAAAAAAAAAAAAAAAAAAAAAAAAAAAAAAAAAAAAAAAAAAAAAAAAABzG8u89umtVVMYfm1Juacnlt8lhrw+81NW/Gp4lxRqaysrgknj14ipPMrhLpZdhg2zipI70AFspAAAAAAAAAAAAAAAA08NuSdlcHVwqepuqbas5RgvZn7vSWV8/U21tijFybSUU22+iSWcs42Mdao9pp9VDUQ65wm3JdYLk/LvXUr3Tcda38izRWpb3r57X8+ZudNt2U9HbqX2cZ1q3k+Ps8x93OefNcPzRnbK1zu09d0nDM68y4c8EZd65+DT+Rzq2/qKqbJauhc51xguUVLPFxLq+6KM3ZO8VdumvnOCrhVylFPjTjNYTwkuryjXC5dSTlzrs1r5m2yiXS2o8b7p7+X1L26u1rNRXY7pwlKFvCuBcPs4WHjwfPBXvZq7KdM7KrOzkrIc+XFJN44Vlde/0TMfYG09I7HXp1GMpxziNLr4uH4ebM/bWz674wham1GTkkpOPPGO71ZlHcqdRlt+uzGTjC/qlHS760V7CvlZpqZzmpzlWnKSxzfg8d66PzTM8wdj6OFNfZ1pqKk3hycuvqZxvgmopPuVrGnJuPbZwe+PaLWRStaVkK+HFkoqvnw5fhzyzuoLks83hZfizkdrbsO++y13Jcc+nZZwksJe94I6bZlThTXCUuJwgocWMZxyzj4FaiE42TbXD9y3kThKqCi9td+DKABcKIAAAAAAAAAAABw2/mgcLIahSTVmK+F8nFxTefNYNJsTZ8tVfGlNRTTlKXXEV1wvEzN6NsS1NrisKqmc4wS/SecObfngwNm62entjdXhyjnk+kk1hxZ562Vbv35b5PT0xsjjqP+WuP+Hq4LOk1CsrhYulkIzXkms4+8vHoE98nmWtPTAAJIAAAAAAIAAAAABja7S9rXOpylGM4uLcGlLhfVZafVcjhNobC1GjmrKW5e1Ls1XGy2aWMZk+BRzh/8weiEP1K91EbOfP1LVGTKnhcp90ef6TeG2tv8trtmpJcEZ1xhhp83zSz3Gx020a9crNNGudcZQU5SjwZxGccLp4s2G1d0a9TY7bdRd5R4ouMF4RyuSOQ23paNNNQ0tts5xc42uSaUGmsJNJZ7/HoUZ+LSvie4+/dnRrVN7+Bal7Lhfz7nUbL3arouhbGy1uD6Phw00088vM1m+faT1KUI2OMKoxzGMmm23J816o5iWsl9qfxlI7qvenTyUZSs4ZOMXJOE+UsLK5LxIhOq2Dgvh8+5Nld1M1Y/jetduxg7kuyF84zhYozq6yhJR4oyTXN+TkdjqL1CE5vpCEpP0Sz+BoaN5tNxwSty5TUV7E+reO9eZs9u1znproVLM5w4Um0urSfN+WS5SlCtqD3ooXuVlqlOPTv1OX/AK6R76JfxV/6m+3a22tTGxKHA65R5OXFlST59F4M4x7tar9Uv4lf8zf7obLvotm7YqMJ149+LfEmmuS8nIrUW5DmlNPX7FvIpxlW3W1v9zrgQDqHHJBGSQAAAAAAAUXt8MsPD4Xhvmk8ciss6qXs48WgDiHuZZ+urfrGSI/qZb+tr+U/5HWgp/gafT6l/wDML/X6Ir2JpnVp66pSUnBOOUmk1l46+WDOLGkfJrzL5bilFJIpSk5Nt+YABJiAAAAAAQAAAAAARgkjBAIaRjW7Oom+KdNUpeM6oSl82jKwRwkNbMk2uxotsarSaSMXLSwlxtpdnRVyaXfnB51KyTeXF83noevXaWE04zhGUX1UoqSfwZiLYGlXTS0fwIfyKWRiytffSOji5kKU9ptv3PK3a+5Yfd0XM9C0u92nvguKarmscUbGks47pdHzNq9l6aCy6KIrxdNaX0OT3q0/a3wq0lamoU8UuwjHhTlJ9WuWcRXzNKqnipyi978tG+V1eY1GS1rz2b1bUo/X1fxYfzOCt19lN03XbLKsklOFj9pZ5PKfPkWeHHUtWoqXZLt1xrRexsSNO+d7Ok0O/GohjtOG2PfxR4Z48nH8UegQmpJNc00mn4pnjGnl3Hqm7Oq7TSUPvjDs36wfD9Ei5g3Sk3GT2UP6ljwglOC1ybQEZJOocYAAADIABJqNrbapqsjVbPhlwcXuyaw211S/ws2x5pvLqe01dz7oz7NekFw/VMqZV7pimu+y5h46vm1Lto62O3dM/wC/r+La+pP9Naf/APRV/rR5+QUPzGfojpfldf6melbM2tTZY667Yyk4uWI5fJNd+Md5tTzbda/g1lL7pSlB/vRaX34PScnQxb3dFt+pzMvHVE1FegABaKgAAAAABAAAAAAAAIBBBJDaXUEkFjV6yFUXO2cYR8ZPGfJeL8kYm2toWV0WToSc4LOZLK4e9peKXP4Hnmr1tlsuO2cpy8ZPp5JdEvQp5OT4PGuS/i4nj/E3pfU7R6yjaEZV+04V2Rk4v2HPrh+OOvgzPpohXFQrjGEF0jFYRwuwdb2WorefZm+zl4Yly+uH8DunIYtqtj1NckZlTpl0J/D3Rx29Wh7O7jivZuTl6TXvfg/iaKSO13po49O5d9UlNenR/c/uOJcjmZdfRa9efJ2MG3rqW+64LD9mSfmd9uHqc121fYsU16SWPrD7zgNRLkdPuHrMalR7rqZR/eXtL/bL5kYsum1f6Ms2PXTL25PQkSAegPLkgAAkEZJBBb1FyhCU30hCUn6JZ/A8mlNybk+sm5P1byz1XXwjKucJLMZx4WstZT69PI5e7c6p+5ZZDyajNfgyhmU2W66fI6eBkV076/M5IHSS3Ll3Xx+NTX4lH9TLP11f+iRzfwl36fsdT8bR+r7mj0d/Z2V2fYshP5ST/A9YOIr3L+3fy8IV4fzb/A7SlezFeEUufXodLCqnWn1o5WfdXa4uD3orAB0DmgZAAJyCAAACCASRkEAknJRO6MWlKUU5PEU5JOT8F4kuZ5XtlyjfdGyTlKNklxSbcms8nn0wVsjI8FJ62W8XG8dtb1o7feLedaZqupRna028vMa13ZS6vyLewNry1FTdks2Qm4yeEuT5p4Xk8fA4DsLeBXOC4Gs/nIcbT/S4c8X3GZu9vDGmc1N8MZwXVpe0ny6+TkVKr7ZXJyXD8i7djUwoai02vM9Cm000+aaaa8U+qPN9XX2dk63+hOUfXD6m7u31pXSSfo8/Q5DbO21bdOyCeJY/Qm3lRS8PI25lTsSa7mnAuVcmpPhmY7TvtNtFTrhPPvVxk/Vrn955N+VzfSNr/Zof4s22m2vqY1xhCm5qKwm0omvEqnW3s2510LEunujvNdqoyrsg371cl84s86nrV4lep1WvmnimSz4y/kaS3ZGrf9xFeuZfU2ZNPiNM14l6qTXqZWp2nFd5ut19o8Mqbc/m7Yyf7Oef3ZOO1G7Wqn1gl6RwbnYkLKf7O+Ljy5N+68eDKVlPhraOjXkK19MuNnvCuRPaGj2NqZWUVSecuuOfN4xk2cMnWjPqWzhSr6Xoy1MniLEStGzZraLmSclCJTJMdFnVy6L4lg1+q3hpjfZTZLgdbjFSazB+ym+a6c21z8DLq1EJrMJxkv8ABJS+hjGyMuEzOVc4rbRdBAyZmskzNM/ZXllGGV6DVwk5wjOMpQ4XJReeHOcZ/wBLG9DTZnAjJOQQAASAAAAQAQSQQyogAs208Xj8DRa/cjSXzc7q5Sk+v9rYk/VJ4Z0YwYOCfczjOUezOejubpUsKmOF3NZK6909LH3aK1+4je4IwOlIObZqf6CpXSuHwiil7Cq+xH5I3HCRwktbClo1C2JWv0F8ipbKgv0V8ja8JHCR0onqZq3syPgvkR/RMPsr5G14RwjpHUzVLZEPsr5F6vZsF0ivkZ/COEdKHWy1CrBWolWATox2RgkFrU6mNcJWTeIwi5SeM4SDeiUm+EXg5Jc30XX0Odt330y6K2XpWl9Wa7aG/UJ1zrrpmnOEoKUpxXDlYzhZ8SvLKqXmWo4d0n/ac5q9R2lllj/vLJT+bbLaZQmOI4De3s9KlpaRkw1tkfdtsXpZJfiV/wBJ3/r7f4s/5mJklMnql6mLhF90XbNTOXv2Tl+1OUvqzf7i38OonD7dL+cZJ/RyObybLdrUcGsofdKbg/3ouP1aNtEtWxb9TTkQUqZRXoemAoUyeI9Hs8toryMlOScggnIIABUAAQQCQCSMEEgAgEgkEAAgDAAAIBIwCSnAJBAKSCopaBJTJmv2tp3bVZUnjjg45xnHmbFotygYSW1ozi9PZ5drtFZRLhujjLxGa/Ny9H3Pyf3mHZU+qPUdXoY2RcZxUotYaaymjjtrbrTqzPT5nDvrb9uP7LfX0fz7jk3YjjzA7mPnKXEznu18Se1LnJ+TTw01hp+DXcyl6deBQOmmmQrCpTKfyb/mR+TeYJ4K+MtWW+HUr/J13tkqqKBHBttl716mnCcu0gv0bctpeUuqOr2bvdRbhTfZT8LH7DflPp88HnsroR6yivWSRXXNy9yE5/sVTn9EWqsi2HC5RRvxaZ8vhnrkZ56f/GVJnPbownHTqNkZRfaSajNNOMXjlh9OjfxN+jtVycoptaPP2QUJOKey5kgjINhqLoAMjEAAgAAAEAkAEAkgEggkEggEkEAAAAgjBUASUNENFYwQC04FqdGTJwRwkaMkzm9sbqQv9qPsW45Tj19Gu9HNW7r6yL4VVGX+NWxUH54fNfI9J4SOErWYsJvbLVWZZWtI86r3Q1cvedMP3pzf0RlVbi2P39Tj/LpS/wBzZ3XAOAxWJWvIzeda/M5GrcSr9Oy6f/UUV/4pGZVubpI9aVL/ADJSs/3NnRcA4TaqYLsjTLIsl3bNZRsWiHuU1x/ZrjH6Iy46ZLuMnhHCbFFGpzbLca8FxE4JSMtGGyMEjAJILgAMjEAAAAAAAAgAAAAgkAEAkgEgAAEAkAEAkgAYGAACASACMDBIBJGBgkAEYBIBBBIAAwAACoAEkAAAAAAAAAAAEAAAAAAAAAAgAAkAAkAAAEAAAEkAgAAAAkgAEgAkEAAA/9k="/>
          <p:cNvSpPr>
            <a:spLocks noChangeAspect="1" noChangeArrowheads="1"/>
          </p:cNvSpPr>
          <p:nvPr/>
        </p:nvSpPr>
        <p:spPr bwMode="auto">
          <a:xfrm>
            <a:off x="155575" y="-1790700"/>
            <a:ext cx="499110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25" y="228600"/>
            <a:ext cx="8153400" cy="990600"/>
          </a:xfrm>
        </p:spPr>
        <p:txBody>
          <a:bodyPr>
            <a:normAutofit/>
          </a:bodyPr>
          <a:lstStyle/>
          <a:p>
            <a:pPr algn="ctr"/>
            <a:r>
              <a:rPr lang="zh-TW" altLang="en-US" sz="4000" b="1" dirty="0" smtClean="0">
                <a:effectLst/>
                <a:latin typeface="MingLiU" pitchFamily="49" charset="-120"/>
                <a:ea typeface="MingLiU" pitchFamily="49" charset="-120"/>
              </a:rPr>
              <a:t>課程目標</a:t>
            </a:r>
            <a:endParaRPr lang="en-US" sz="4000" b="1" dirty="0">
              <a:effectLst/>
              <a:latin typeface="MingLiU" pitchFamily="49" charset="-120"/>
              <a:ea typeface="MingLiU" pitchFamily="49" charset="-120"/>
            </a:endParaRPr>
          </a:p>
        </p:txBody>
      </p:sp>
      <p:sp>
        <p:nvSpPr>
          <p:cNvPr id="3" name="Content Placeholder 2"/>
          <p:cNvSpPr>
            <a:spLocks noGrp="1"/>
          </p:cNvSpPr>
          <p:nvPr>
            <p:ph idx="1"/>
          </p:nvPr>
        </p:nvSpPr>
        <p:spPr>
          <a:xfrm>
            <a:off x="1212056" y="1366837"/>
            <a:ext cx="7653338" cy="5486400"/>
          </a:xfrm>
        </p:spPr>
        <p:txBody>
          <a:bodyPr>
            <a:noAutofit/>
          </a:bodyPr>
          <a:lstStyle/>
          <a:p>
            <a:r>
              <a:rPr lang="zh-TW" altLang="en-US" sz="2800" dirty="0" smtClean="0">
                <a:latin typeface="KaiTi" pitchFamily="49" charset="-122"/>
                <a:ea typeface="KaiTi" pitchFamily="49" charset="-122"/>
              </a:rPr>
              <a:t>預</a:t>
            </a:r>
            <a:r>
              <a:rPr lang="zh-TW" altLang="en-US" sz="2800" dirty="0">
                <a:latin typeface="KaiTi" pitchFamily="49" charset="-122"/>
                <a:ea typeface="KaiTi" pitchFamily="49" charset="-122"/>
              </a:rPr>
              <a:t>立醫</a:t>
            </a:r>
            <a:r>
              <a:rPr lang="zh-TW" altLang="en-US" sz="2800" dirty="0" smtClean="0">
                <a:latin typeface="KaiTi" pitchFamily="49" charset="-122"/>
                <a:ea typeface="KaiTi" pitchFamily="49" charset="-122"/>
              </a:rPr>
              <a:t>療自主計劃</a:t>
            </a:r>
            <a:r>
              <a:rPr lang="en-US" altLang="zh-TW" sz="2400" dirty="0" smtClean="0">
                <a:latin typeface="Arial" panose="020B0604020202020204" pitchFamily="34" charset="0"/>
                <a:ea typeface="KaiTi" pitchFamily="49" charset="-122"/>
                <a:cs typeface="Arial" panose="020B0604020202020204" pitchFamily="34" charset="0"/>
              </a:rPr>
              <a:t>(</a:t>
            </a:r>
            <a:r>
              <a:rPr lang="en-US" altLang="zh-TW" sz="2400" b="1" dirty="0" smtClean="0">
                <a:latin typeface="Arial" panose="020B0604020202020204" pitchFamily="34" charset="0"/>
                <a:ea typeface="KaiTi" pitchFamily="49" charset="-122"/>
                <a:cs typeface="Arial" panose="020B0604020202020204" pitchFamily="34" charset="0"/>
              </a:rPr>
              <a:t>Advance Care Planning</a:t>
            </a:r>
            <a:r>
              <a:rPr lang="en-US" altLang="zh-TW" sz="2400" dirty="0" smtClean="0">
                <a:latin typeface="Arial" panose="020B0604020202020204" pitchFamily="34" charset="0"/>
                <a:ea typeface="KaiTi" pitchFamily="49" charset="-122"/>
                <a:cs typeface="Arial" panose="020B0604020202020204" pitchFamily="34" charset="0"/>
              </a:rPr>
              <a:t>) </a:t>
            </a:r>
            <a:r>
              <a:rPr lang="zh-TW" altLang="en-US" sz="2800" dirty="0" smtClean="0">
                <a:latin typeface="KaiTi" pitchFamily="49" charset="-122"/>
                <a:ea typeface="KaiTi" pitchFamily="49" charset="-122"/>
              </a:rPr>
              <a:t>的重要性 </a:t>
            </a:r>
            <a:endParaRPr lang="en-US" altLang="zh-TW" sz="2800" dirty="0" smtClean="0">
              <a:latin typeface="KaiTi" pitchFamily="49" charset="-122"/>
              <a:ea typeface="KaiTi" pitchFamily="49" charset="-122"/>
            </a:endParaRPr>
          </a:p>
          <a:p>
            <a:endParaRPr lang="en-US" altLang="zh-TW" sz="800" dirty="0" smtClean="0">
              <a:latin typeface="KaiTi" pitchFamily="49" charset="-122"/>
              <a:ea typeface="KaiTi" pitchFamily="49" charset="-122"/>
            </a:endParaRPr>
          </a:p>
          <a:p>
            <a:r>
              <a:rPr lang="zh-TW" altLang="en-US" sz="2800" dirty="0" smtClean="0">
                <a:latin typeface="KaiTi" pitchFamily="49" charset="-122"/>
                <a:ea typeface="KaiTi" pitchFamily="49" charset="-122"/>
              </a:rPr>
              <a:t>末期生命照護的醫療選項</a:t>
            </a:r>
            <a:endParaRPr lang="en-US" altLang="zh-TW" sz="2800" dirty="0" smtClean="0">
              <a:latin typeface="KaiTi" pitchFamily="49" charset="-122"/>
              <a:ea typeface="KaiTi" pitchFamily="49" charset="-122"/>
            </a:endParaRPr>
          </a:p>
          <a:p>
            <a:pPr lvl="3">
              <a:buFont typeface="Wingdings" panose="05000000000000000000" pitchFamily="2" charset="2"/>
              <a:buChar char="q"/>
            </a:pPr>
            <a:endParaRPr lang="en-US" altLang="zh-TW" sz="800" dirty="0" smtClean="0">
              <a:latin typeface="KaiTi" pitchFamily="49" charset="-122"/>
              <a:ea typeface="KaiTi" pitchFamily="49" charset="-122"/>
            </a:endParaRPr>
          </a:p>
          <a:p>
            <a:r>
              <a:rPr lang="zh-TW" altLang="en-US" sz="2800" dirty="0" smtClean="0">
                <a:latin typeface="KaiTi" pitchFamily="49" charset="-122"/>
                <a:ea typeface="KaiTi" pitchFamily="49" charset="-122"/>
              </a:rPr>
              <a:t>完</a:t>
            </a:r>
            <a:r>
              <a:rPr lang="zh-TW" altLang="en-US" sz="2800" dirty="0">
                <a:latin typeface="KaiTi" pitchFamily="49" charset="-122"/>
                <a:ea typeface="KaiTi" pitchFamily="49" charset="-122"/>
              </a:rPr>
              <a:t>成</a:t>
            </a:r>
            <a:r>
              <a:rPr lang="zh-TW" altLang="en-US" sz="2800" dirty="0" smtClean="0">
                <a:latin typeface="KaiTi" pitchFamily="49" charset="-122"/>
                <a:ea typeface="KaiTi" pitchFamily="49" charset="-122"/>
              </a:rPr>
              <a:t>預立醫療自主計劃書</a:t>
            </a:r>
            <a:r>
              <a:rPr lang="en-US" altLang="zh-TW" sz="2800" dirty="0" smtClean="0">
                <a:latin typeface="KaiTi" pitchFamily="49" charset="-122"/>
                <a:ea typeface="KaiTi" pitchFamily="49" charset="-122"/>
              </a:rPr>
              <a:t>- </a:t>
            </a:r>
            <a:r>
              <a:rPr lang="zh-TW" altLang="en-US" sz="2800" dirty="0" smtClean="0">
                <a:latin typeface="KaiTi" pitchFamily="49" charset="-122"/>
                <a:ea typeface="KaiTi" pitchFamily="49" charset="-122"/>
              </a:rPr>
              <a:t>填寫醫療照護事前指示</a:t>
            </a:r>
            <a:r>
              <a:rPr lang="en-US" altLang="zh-TW" sz="2800" dirty="0" smtClean="0">
                <a:latin typeface="KaiTi" pitchFamily="49" charset="-122"/>
                <a:ea typeface="KaiTi" pitchFamily="49" charset="-122"/>
              </a:rPr>
              <a:t>(</a:t>
            </a:r>
            <a:r>
              <a:rPr lang="en-US" altLang="zh-TW" sz="2400" b="1" dirty="0" smtClean="0">
                <a:latin typeface="Arial" panose="020B0604020202020204" pitchFamily="34" charset="0"/>
                <a:ea typeface="KaiTi" pitchFamily="49" charset="-122"/>
                <a:cs typeface="Arial" panose="020B0604020202020204" pitchFamily="34" charset="0"/>
              </a:rPr>
              <a:t>Advance Health Care Directive; AHCD</a:t>
            </a:r>
            <a:r>
              <a:rPr lang="en-US" altLang="zh-TW" sz="2800" dirty="0" smtClean="0">
                <a:latin typeface="KaiTi" pitchFamily="49" charset="-122"/>
                <a:ea typeface="KaiTi" pitchFamily="49" charset="-122"/>
              </a:rPr>
              <a:t>)</a:t>
            </a:r>
          </a:p>
          <a:p>
            <a:pPr marL="658368" lvl="2" indent="0">
              <a:buNone/>
            </a:pPr>
            <a:endParaRPr lang="en-US" altLang="zh-TW" sz="800" dirty="0" smtClean="0">
              <a:latin typeface="KaiTi" pitchFamily="49" charset="-122"/>
              <a:ea typeface="KaiTi" pitchFamily="49" charset="-122"/>
            </a:endParaRPr>
          </a:p>
          <a:p>
            <a:r>
              <a:rPr lang="zh-TW" altLang="en-US" sz="2800" dirty="0" smtClean="0">
                <a:latin typeface="KaiTi" pitchFamily="49" charset="-122"/>
                <a:ea typeface="KaiTi" pitchFamily="49" charset="-122"/>
              </a:rPr>
              <a:t>維</a:t>
            </a:r>
            <a:r>
              <a:rPr lang="zh-TW" altLang="en-US" sz="2800" dirty="0">
                <a:latin typeface="KaiTi" pitchFamily="49" charset="-122"/>
                <a:ea typeface="KaiTi" pitchFamily="49" charset="-122"/>
              </a:rPr>
              <a:t>持生命治療醫囑 </a:t>
            </a:r>
            <a:r>
              <a:rPr lang="en-US" altLang="zh-TW" sz="2800" dirty="0">
                <a:latin typeface="KaiTi" pitchFamily="49" charset="-122"/>
                <a:ea typeface="KaiTi" pitchFamily="49" charset="-122"/>
              </a:rPr>
              <a:t>(</a:t>
            </a:r>
            <a:r>
              <a:rPr lang="en-US" altLang="zh-TW" sz="2400" b="1" dirty="0" smtClean="0">
                <a:latin typeface="Arial" pitchFamily="34" charset="0"/>
                <a:ea typeface="MingLiU" pitchFamily="49" charset="-120"/>
                <a:cs typeface="Arial" pitchFamily="34" charset="0"/>
              </a:rPr>
              <a:t>Physician Orders for Life-Sustaining Treatment; POLST</a:t>
            </a:r>
            <a:r>
              <a:rPr lang="en-US" altLang="zh-TW" sz="2800" dirty="0" smtClean="0">
                <a:latin typeface="KaiTi" pitchFamily="49" charset="-122"/>
                <a:ea typeface="KaiTi" pitchFamily="49" charset="-122"/>
              </a:rPr>
              <a:t>)</a:t>
            </a:r>
          </a:p>
          <a:p>
            <a:endParaRPr lang="en-US" altLang="zh-TW" sz="800" dirty="0" smtClean="0">
              <a:latin typeface="KaiTi" pitchFamily="49" charset="-122"/>
              <a:ea typeface="KaiTi" pitchFamily="49" charset="-122"/>
            </a:endParaRPr>
          </a:p>
          <a:p>
            <a:r>
              <a:rPr lang="zh-TW" altLang="en-US" sz="2800" dirty="0" smtClean="0">
                <a:latin typeface="KaiTi" pitchFamily="49" charset="-122"/>
                <a:ea typeface="KaiTi" pitchFamily="49" charset="-122"/>
              </a:rPr>
              <a:t>安寧療護</a:t>
            </a:r>
            <a:endParaRPr lang="en-US" altLang="zh-TW" sz="800" dirty="0" smtClean="0">
              <a:latin typeface="KaiTi" pitchFamily="49" charset="-122"/>
              <a:ea typeface="KaiTi" pitchFamily="49" charset="-122"/>
              <a:cs typeface="Arial" pitchFamily="34" charset="0"/>
            </a:endParaRPr>
          </a:p>
          <a:p>
            <a:pPr lvl="1"/>
            <a:endParaRPr lang="en-US" altLang="zh-TW" sz="2400" dirty="0" smtClean="0">
              <a:latin typeface="KaiTi" pitchFamily="49" charset="-122"/>
              <a:ea typeface="KaiTi" pitchFamily="49" charset="-122"/>
              <a:cs typeface="Arial" pitchFamily="34" charset="0"/>
            </a:endParaRPr>
          </a:p>
          <a:p>
            <a:endParaRPr lang="en-US" altLang="zh-TW" sz="2400" dirty="0" smtClean="0">
              <a:latin typeface="KaiTi" pitchFamily="49" charset="-122"/>
              <a:ea typeface="KaiTi" pitchFamily="49" charset="-122"/>
            </a:endParaRPr>
          </a:p>
          <a:p>
            <a:endParaRPr lang="en-US" altLang="zh-TW" sz="2400" dirty="0" smtClean="0">
              <a:latin typeface="KaiTi" pitchFamily="49" charset="-122"/>
              <a:ea typeface="KaiTi" pitchFamily="49" charset="-122"/>
            </a:endParaRPr>
          </a:p>
        </p:txBody>
      </p:sp>
    </p:spTree>
    <p:extLst>
      <p:ext uri="{BB962C8B-B14F-4D97-AF65-F5344CB8AC3E}">
        <p14:creationId xmlns:p14="http://schemas.microsoft.com/office/powerpoint/2010/main" val="2920590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encrypted-tbn0.gstatic.com/images?q=tbn:ANd9GcRNpkkfQwavgH11SSDgy4Jn6bpgo4EP5jLp8g0A-ia66ddBM_ha"/>
          <p:cNvPicPr>
            <a:picLocks noChangeAspect="1" noChangeArrowheads="1"/>
          </p:cNvPicPr>
          <p:nvPr/>
        </p:nvPicPr>
        <p:blipFill>
          <a:blip r:embed="rId3" cstate="print"/>
          <a:srcRect/>
          <a:stretch>
            <a:fillRect/>
          </a:stretch>
        </p:blipFill>
        <p:spPr bwMode="auto">
          <a:xfrm>
            <a:off x="7010400" y="5614885"/>
            <a:ext cx="1981200" cy="1113547"/>
          </a:xfrm>
          <a:prstGeom prst="rect">
            <a:avLst/>
          </a:prstGeom>
          <a:noFill/>
        </p:spPr>
      </p:pic>
      <p:sp>
        <p:nvSpPr>
          <p:cNvPr id="2" name="Title 1"/>
          <p:cNvSpPr>
            <a:spLocks noGrp="1"/>
          </p:cNvSpPr>
          <p:nvPr>
            <p:ph type="title"/>
          </p:nvPr>
        </p:nvSpPr>
        <p:spPr>
          <a:xfrm>
            <a:off x="1371600" y="0"/>
            <a:ext cx="7498080" cy="1143000"/>
          </a:xfrm>
        </p:spPr>
        <p:txBody>
          <a:bodyPr>
            <a:normAutofit/>
          </a:bodyPr>
          <a:lstStyle/>
          <a:p>
            <a:pPr algn="ctr"/>
            <a:r>
              <a:rPr lang="zh-TW" altLang="en-US" sz="4000" b="1" dirty="0" smtClean="0">
                <a:effectLst/>
                <a:latin typeface="MingLiU" pitchFamily="49" charset="-120"/>
                <a:ea typeface="MingLiU" pitchFamily="49" charset="-120"/>
              </a:rPr>
              <a:t>預立醫療計劃的重要</a:t>
            </a:r>
            <a:endParaRPr lang="en-US" sz="4000" b="1" dirty="0">
              <a:effectLst/>
            </a:endParaRPr>
          </a:p>
        </p:txBody>
      </p:sp>
      <p:sp>
        <p:nvSpPr>
          <p:cNvPr id="3" name="Content Placeholder 2"/>
          <p:cNvSpPr>
            <a:spLocks noGrp="1"/>
          </p:cNvSpPr>
          <p:nvPr>
            <p:ph idx="1"/>
          </p:nvPr>
        </p:nvSpPr>
        <p:spPr>
          <a:xfrm>
            <a:off x="914400" y="1066800"/>
            <a:ext cx="7924800" cy="4800600"/>
          </a:xfrm>
        </p:spPr>
        <p:txBody>
          <a:bodyPr>
            <a:normAutofit lnSpcReduction="10000"/>
          </a:bodyPr>
          <a:lstStyle/>
          <a:p>
            <a:pPr>
              <a:lnSpc>
                <a:spcPct val="120000"/>
              </a:lnSpc>
              <a:spcBef>
                <a:spcPts val="1200"/>
              </a:spcBef>
            </a:pPr>
            <a:r>
              <a:rPr lang="zh-TW" altLang="en-US" sz="2800" dirty="0" smtClean="0">
                <a:latin typeface="KaiTi" pitchFamily="49" charset="-122"/>
                <a:ea typeface="KaiTi" pitchFamily="49" charset="-122"/>
              </a:rPr>
              <a:t>改進末期生命病人的生活品質</a:t>
            </a:r>
            <a:endParaRPr lang="en-US" altLang="zh-TW" sz="800" dirty="0" smtClean="0">
              <a:latin typeface="KaiTi" pitchFamily="49" charset="-122"/>
              <a:ea typeface="KaiTi" pitchFamily="49" charset="-122"/>
            </a:endParaRPr>
          </a:p>
          <a:p>
            <a:pPr>
              <a:lnSpc>
                <a:spcPct val="120000"/>
              </a:lnSpc>
              <a:spcBef>
                <a:spcPts val="1200"/>
              </a:spcBef>
            </a:pPr>
            <a:r>
              <a:rPr lang="zh-TW" altLang="en-US" sz="2800" dirty="0" smtClean="0">
                <a:latin typeface="KaiTi" pitchFamily="49" charset="-122"/>
                <a:ea typeface="KaiTi" pitchFamily="49" charset="-122"/>
              </a:rPr>
              <a:t>尊重個人的自主權，能根據個人的價值觀、信仰、人生體驗、意願或偏好，訂定個人生命末期的醫療目標</a:t>
            </a:r>
            <a:endParaRPr lang="en-US" altLang="zh-TW" sz="2800" dirty="0" smtClean="0">
              <a:latin typeface="KaiTi" pitchFamily="49" charset="-122"/>
              <a:ea typeface="KaiTi" pitchFamily="49" charset="-122"/>
            </a:endParaRPr>
          </a:p>
          <a:p>
            <a:pPr>
              <a:lnSpc>
                <a:spcPct val="120000"/>
              </a:lnSpc>
              <a:spcBef>
                <a:spcPts val="1200"/>
              </a:spcBef>
            </a:pPr>
            <a:r>
              <a:rPr lang="zh-TW" altLang="en-US" sz="2800" dirty="0" smtClean="0">
                <a:latin typeface="KaiTi" pitchFamily="49" charset="-122"/>
                <a:ea typeface="KaiTi" pitchFamily="49" charset="-122"/>
              </a:rPr>
              <a:t>提供開放討論，和家人和醫護人員分享自己對生命的價值觀和醫療意願的機會</a:t>
            </a:r>
            <a:endParaRPr lang="en-US" altLang="zh-TW" sz="2800" dirty="0" smtClean="0">
              <a:latin typeface="KaiTi" pitchFamily="49" charset="-122"/>
              <a:ea typeface="KaiTi" pitchFamily="49" charset="-122"/>
            </a:endParaRPr>
          </a:p>
          <a:p>
            <a:pPr>
              <a:lnSpc>
                <a:spcPct val="120000"/>
              </a:lnSpc>
              <a:spcBef>
                <a:spcPts val="1200"/>
              </a:spcBef>
            </a:pPr>
            <a:r>
              <a:rPr lang="zh-TW" altLang="en-US" sz="2800" dirty="0" smtClean="0">
                <a:latin typeface="KaiTi" pitchFamily="49" charset="-122"/>
                <a:ea typeface="KaiTi" pitchFamily="49" charset="-122"/>
              </a:rPr>
              <a:t>醫療照護事前指示</a:t>
            </a:r>
            <a:r>
              <a:rPr lang="en-US" altLang="zh-TW" sz="2800" dirty="0" smtClean="0">
                <a:latin typeface="KaiTi" pitchFamily="49" charset="-122"/>
                <a:ea typeface="KaiTi" pitchFamily="49" charset="-122"/>
              </a:rPr>
              <a:t>(</a:t>
            </a:r>
            <a:r>
              <a:rPr lang="en-US" altLang="zh-TW" sz="2400" dirty="0" smtClean="0">
                <a:latin typeface="Arial" pitchFamily="34" charset="0"/>
                <a:ea typeface="KaiTi" pitchFamily="49" charset="-122"/>
                <a:cs typeface="Arial" pitchFamily="34" charset="0"/>
              </a:rPr>
              <a:t>Advance Health Care Directive; AHCD</a:t>
            </a:r>
            <a:r>
              <a:rPr lang="en-US" altLang="zh-TW" sz="2800" dirty="0" smtClean="0">
                <a:latin typeface="KaiTi" pitchFamily="49" charset="-122"/>
                <a:ea typeface="KaiTi" pitchFamily="49" charset="-122"/>
              </a:rPr>
              <a:t>)</a:t>
            </a:r>
            <a:r>
              <a:rPr lang="zh-TW" altLang="en-US" sz="2800" dirty="0" smtClean="0">
                <a:latin typeface="KaiTi" pitchFamily="49" charset="-122"/>
                <a:ea typeface="KaiTi" pitchFamily="49" charset="-122"/>
              </a:rPr>
              <a:t>讓當事人自我表達醫療意願，減除家人意見不同而可能產生的衝突和壓力。</a:t>
            </a:r>
            <a:endParaRPr lang="en-US" altLang="zh-TW" sz="2800" dirty="0" smtClean="0">
              <a:latin typeface="KaiTi" pitchFamily="49" charset="-122"/>
              <a:ea typeface="KaiTi" pitchFamily="49" charset="-122"/>
            </a:endParaRPr>
          </a:p>
          <a:p>
            <a:endParaRPr lang="en-US" sz="2800" dirty="0" smtClean="0">
              <a:latin typeface="KaiTi" pitchFamily="49" charset="-122"/>
              <a:ea typeface="KaiTi" pitchFamily="49" charset="-122"/>
            </a:endParaRPr>
          </a:p>
          <a:p>
            <a:endParaRPr lang="en-US" sz="2800" dirty="0">
              <a:latin typeface="KaiTi" pitchFamily="49" charset="-122"/>
              <a:ea typeface="KaiTi" pitchFamily="49" charset="-122"/>
            </a:endParaRPr>
          </a:p>
        </p:txBody>
      </p:sp>
    </p:spTree>
    <p:extLst>
      <p:ext uri="{BB962C8B-B14F-4D97-AF65-F5344CB8AC3E}">
        <p14:creationId xmlns:p14="http://schemas.microsoft.com/office/powerpoint/2010/main" val="3802282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zh-TW" altLang="en-US" sz="3600" b="1" dirty="0" smtClean="0">
                <a:effectLst/>
                <a:latin typeface="MingLiU" pitchFamily="49" charset="-120"/>
                <a:ea typeface="MingLiU" pitchFamily="49" charset="-120"/>
              </a:rPr>
              <a:t> </a:t>
            </a:r>
            <a:r>
              <a:rPr lang="zh-TW" altLang="en-US" sz="4400" b="1" dirty="0" smtClean="0">
                <a:effectLst/>
                <a:latin typeface="MingLiU" pitchFamily="49" charset="-120"/>
                <a:ea typeface="MingLiU" pitchFamily="49" charset="-120"/>
              </a:rPr>
              <a:t>預立醫療自主計劃 </a:t>
            </a:r>
            <a:r>
              <a:rPr lang="en-US" altLang="zh-TW" sz="4400" b="1" dirty="0" smtClean="0">
                <a:effectLst/>
                <a:latin typeface="MingLiU" pitchFamily="49" charset="-120"/>
                <a:ea typeface="MingLiU" pitchFamily="49" charset="-120"/>
              </a:rPr>
              <a:t/>
            </a:r>
            <a:br>
              <a:rPr lang="en-US" altLang="zh-TW" sz="4400" b="1" dirty="0" smtClean="0">
                <a:effectLst/>
                <a:latin typeface="MingLiU" pitchFamily="49" charset="-120"/>
                <a:ea typeface="MingLiU" pitchFamily="49" charset="-120"/>
              </a:rPr>
            </a:br>
            <a:r>
              <a:rPr lang="en-US" altLang="zh-TW" sz="3600" b="1" dirty="0" smtClean="0">
                <a:effectLst/>
                <a:latin typeface="Arial" panose="020B0604020202020204" pitchFamily="34" charset="0"/>
                <a:ea typeface="MingLiU" pitchFamily="49" charset="-120"/>
                <a:cs typeface="Arial" panose="020B0604020202020204" pitchFamily="34" charset="0"/>
              </a:rPr>
              <a:t>Advance Planning </a:t>
            </a:r>
            <a:endParaRPr lang="en-US" sz="3600" b="1" dirty="0">
              <a:effectLst/>
              <a:latin typeface="Arial" panose="020B0604020202020204" pitchFamily="34" charset="0"/>
              <a:ea typeface="MingLiU" pitchFamily="49" charset="-120"/>
              <a:cs typeface="Arial" panose="020B0604020202020204" pitchFamily="34" charset="0"/>
            </a:endParaRPr>
          </a:p>
        </p:txBody>
      </p:sp>
      <p:sp>
        <p:nvSpPr>
          <p:cNvPr id="3" name="Content Placeholder 2"/>
          <p:cNvSpPr>
            <a:spLocks noGrp="1"/>
          </p:cNvSpPr>
          <p:nvPr>
            <p:ph idx="1"/>
          </p:nvPr>
        </p:nvSpPr>
        <p:spPr>
          <a:xfrm>
            <a:off x="1143000" y="1828800"/>
            <a:ext cx="7790688" cy="4648200"/>
          </a:xfrm>
        </p:spPr>
        <p:txBody>
          <a:bodyPr>
            <a:normAutofit fontScale="85000" lnSpcReduction="10000"/>
          </a:bodyPr>
          <a:lstStyle/>
          <a:p>
            <a:pPr marL="82296" indent="0">
              <a:buNone/>
            </a:pPr>
            <a:endParaRPr lang="en-US" altLang="zh-TW" sz="800" dirty="0" smtClean="0">
              <a:latin typeface="KaiTi" pitchFamily="49" charset="-122"/>
              <a:ea typeface="KaiTi" pitchFamily="49" charset="-122"/>
            </a:endParaRPr>
          </a:p>
          <a:p>
            <a:pPr marL="82296" indent="0">
              <a:buNone/>
            </a:pPr>
            <a:r>
              <a:rPr lang="zh-TW" altLang="en-US" sz="3000" dirty="0" smtClean="0">
                <a:latin typeface="KaiTi" pitchFamily="49" charset="-122"/>
                <a:ea typeface="KaiTi" pitchFamily="49" charset="-122"/>
              </a:rPr>
              <a:t>依照</a:t>
            </a:r>
            <a:r>
              <a:rPr lang="zh-TW" altLang="en-US" sz="3000" dirty="0">
                <a:latin typeface="KaiTi" pitchFamily="49" charset="-122"/>
                <a:ea typeface="KaiTi" pitchFamily="49" charset="-122"/>
              </a:rPr>
              <a:t>醫</a:t>
            </a:r>
            <a:r>
              <a:rPr lang="zh-TW" altLang="en-US" sz="3000" dirty="0" smtClean="0">
                <a:latin typeface="KaiTi" pitchFamily="49" charset="-122"/>
                <a:ea typeface="KaiTi" pitchFamily="49" charset="-122"/>
              </a:rPr>
              <a:t>學倫理的自主原則</a:t>
            </a:r>
            <a:r>
              <a:rPr lang="en-US" altLang="zh-TW" sz="3000" dirty="0" smtClean="0">
                <a:latin typeface="KaiTi" pitchFamily="49" charset="-122"/>
                <a:ea typeface="KaiTi" pitchFamily="49" charset="-122"/>
              </a:rPr>
              <a:t>(autonomy)</a:t>
            </a:r>
            <a:r>
              <a:rPr lang="zh-TW" altLang="en-US" sz="3000" dirty="0" smtClean="0">
                <a:latin typeface="KaiTi" pitchFamily="49" charset="-122"/>
                <a:ea typeface="KaiTi" pitchFamily="49" charset="-122"/>
              </a:rPr>
              <a:t>，醫護人員解說一項醫療的目的、效果和可能的危險性後，有能力做決定的病人有權自己或授權醫療代理人作主決定。病人所作決定不能因此傷害他人或違反法律。</a:t>
            </a:r>
            <a:endParaRPr lang="en-US" altLang="zh-TW" sz="3000" dirty="0" smtClean="0">
              <a:latin typeface="KaiTi" pitchFamily="49" charset="-122"/>
              <a:ea typeface="KaiTi" pitchFamily="49" charset="-122"/>
            </a:endParaRPr>
          </a:p>
          <a:p>
            <a:pPr marL="82296" indent="0">
              <a:buNone/>
            </a:pPr>
            <a:endParaRPr lang="en-US" altLang="zh-TW" sz="1400" dirty="0" smtClean="0">
              <a:latin typeface="KaiTi" pitchFamily="49" charset="-122"/>
              <a:ea typeface="KaiTi" pitchFamily="49" charset="-122"/>
            </a:endParaRPr>
          </a:p>
          <a:p>
            <a:pPr marL="82296" indent="0">
              <a:buNone/>
            </a:pPr>
            <a:r>
              <a:rPr lang="zh-TW" altLang="en-US" sz="3000" dirty="0" smtClean="0">
                <a:latin typeface="KaiTi" pitchFamily="49" charset="-122"/>
                <a:ea typeface="KaiTi" pitchFamily="49" charset="-122"/>
              </a:rPr>
              <a:t>生命末期病人和</a:t>
            </a:r>
            <a:r>
              <a:rPr lang="zh-TW" altLang="en-US" sz="3000" dirty="0">
                <a:latin typeface="KaiTi" pitchFamily="49" charset="-122"/>
                <a:ea typeface="KaiTi" pitchFamily="49" charset="-122"/>
              </a:rPr>
              <a:t>指定代言人隨</a:t>
            </a:r>
            <a:r>
              <a:rPr lang="zh-TW" altLang="en-US" sz="3000" dirty="0" smtClean="0">
                <a:latin typeface="KaiTi" pitchFamily="49" charset="-122"/>
                <a:ea typeface="KaiTi" pitchFamily="49" charset="-122"/>
              </a:rPr>
              <a:t>著病</a:t>
            </a:r>
            <a:r>
              <a:rPr lang="zh-TW" altLang="en-US" sz="3000" dirty="0">
                <a:latin typeface="KaiTi" pitchFamily="49" charset="-122"/>
                <a:ea typeface="KaiTi" pitchFamily="49" charset="-122"/>
              </a:rPr>
              <a:t>程</a:t>
            </a:r>
            <a:r>
              <a:rPr lang="zh-TW" altLang="en-US" sz="3000" dirty="0" smtClean="0">
                <a:latin typeface="KaiTi" pitchFamily="49" charset="-122"/>
                <a:ea typeface="KaiTi" pitchFamily="49" charset="-122"/>
              </a:rPr>
              <a:t>的發</a:t>
            </a:r>
            <a:r>
              <a:rPr lang="zh-TW" altLang="en-US" sz="3000" dirty="0">
                <a:latin typeface="KaiTi" pitchFamily="49" charset="-122"/>
                <a:ea typeface="KaiTi" pitchFamily="49" charset="-122"/>
              </a:rPr>
              <a:t>展</a:t>
            </a:r>
            <a:r>
              <a:rPr lang="zh-TW" altLang="en-US" sz="3000" dirty="0" smtClean="0">
                <a:latin typeface="KaiTi" pitchFamily="49" charset="-122"/>
                <a:ea typeface="KaiTi" pitchFamily="49" charset="-122"/>
              </a:rPr>
              <a:t>， 事</a:t>
            </a:r>
            <a:r>
              <a:rPr lang="zh-TW" altLang="en-US" sz="3000" dirty="0">
                <a:latin typeface="KaiTi" pitchFamily="49" charset="-122"/>
                <a:ea typeface="KaiTi" pitchFamily="49" charset="-122"/>
              </a:rPr>
              <a:t>前決定病人自己在生命末期希望得到的醫</a:t>
            </a:r>
            <a:r>
              <a:rPr lang="zh-TW" altLang="en-US" sz="3000" dirty="0" smtClean="0">
                <a:latin typeface="KaiTi" pitchFamily="49" charset="-122"/>
                <a:ea typeface="KaiTi" pitchFamily="49" charset="-122"/>
              </a:rPr>
              <a:t>療 照</a:t>
            </a:r>
            <a:r>
              <a:rPr lang="zh-TW" altLang="en-US" sz="3000" dirty="0">
                <a:latin typeface="KaiTi" pitchFamily="49" charset="-122"/>
                <a:ea typeface="KaiTi" pitchFamily="49" charset="-122"/>
              </a:rPr>
              <a:t>護。</a:t>
            </a:r>
            <a:endParaRPr lang="en-US" altLang="zh-TW" sz="3000" dirty="0">
              <a:latin typeface="KaiTi" pitchFamily="49" charset="-122"/>
              <a:ea typeface="KaiTi" pitchFamily="49" charset="-122"/>
            </a:endParaRPr>
          </a:p>
          <a:p>
            <a:pPr marL="82296" indent="0">
              <a:buNone/>
            </a:pPr>
            <a:endParaRPr lang="en-US" altLang="zh-TW" sz="3000" dirty="0">
              <a:latin typeface="KaiTi" pitchFamily="49" charset="-122"/>
              <a:ea typeface="KaiTi" pitchFamily="49" charset="-122"/>
            </a:endParaRPr>
          </a:p>
          <a:p>
            <a:pPr marL="82296" indent="0">
              <a:buNone/>
            </a:pPr>
            <a:endParaRPr lang="en-US" altLang="zh-TW" sz="3000" dirty="0" smtClean="0">
              <a:latin typeface="KaiTi" pitchFamily="49" charset="-122"/>
              <a:ea typeface="KaiTi" pitchFamily="49" charset="-122"/>
            </a:endParaRPr>
          </a:p>
          <a:p>
            <a:pPr marL="82296" indent="0">
              <a:buNone/>
            </a:pPr>
            <a:r>
              <a:rPr lang="en-US" altLang="zh-TW" sz="2400" dirty="0" smtClean="0">
                <a:latin typeface="KaiTi" pitchFamily="49" charset="-122"/>
                <a:ea typeface="KaiTi" pitchFamily="49" charset="-122"/>
              </a:rPr>
              <a:t>“</a:t>
            </a:r>
            <a:r>
              <a:rPr lang="zh-TW" altLang="en-US" sz="2400" dirty="0" smtClean="0">
                <a:latin typeface="KaiTi" pitchFamily="49" charset="-122"/>
                <a:ea typeface="KaiTi" pitchFamily="49" charset="-122"/>
              </a:rPr>
              <a:t>末期生命</a:t>
            </a:r>
            <a:r>
              <a:rPr lang="en-US" altLang="zh-TW" sz="2400" dirty="0" smtClean="0">
                <a:latin typeface="KaiTi" pitchFamily="49" charset="-122"/>
                <a:ea typeface="KaiTi" pitchFamily="49" charset="-122"/>
              </a:rPr>
              <a:t>”</a:t>
            </a:r>
            <a:r>
              <a:rPr lang="zh-TW" altLang="en-US" sz="2400" dirty="0" smtClean="0">
                <a:latin typeface="KaiTi" pitchFamily="49" charset="-122"/>
                <a:ea typeface="KaiTi" pitchFamily="49" charset="-122"/>
              </a:rPr>
              <a:t>的時間是指會因病程自然死亡</a:t>
            </a:r>
            <a:r>
              <a:rPr lang="en-US" altLang="zh-TW" sz="2400" dirty="0" smtClean="0">
                <a:latin typeface="KaiTi" pitchFamily="49" charset="-122"/>
                <a:ea typeface="KaiTi" pitchFamily="49" charset="-122"/>
              </a:rPr>
              <a:t>(</a:t>
            </a:r>
            <a:r>
              <a:rPr lang="zh-TW" altLang="en-US" sz="2400" dirty="0" smtClean="0">
                <a:latin typeface="KaiTi" pitchFamily="49" charset="-122"/>
                <a:ea typeface="KaiTi" pitchFamily="49" charset="-122"/>
              </a:rPr>
              <a:t>不感到意外的</a:t>
            </a:r>
            <a:r>
              <a:rPr lang="en-US" altLang="zh-TW" sz="2400" dirty="0" smtClean="0">
                <a:latin typeface="KaiTi" pitchFamily="49" charset="-122"/>
                <a:ea typeface="KaiTi" pitchFamily="49" charset="-122"/>
              </a:rPr>
              <a:t>)</a:t>
            </a:r>
            <a:r>
              <a:rPr lang="zh-TW" altLang="en-US" sz="2400" dirty="0" smtClean="0">
                <a:latin typeface="KaiTi" pitchFamily="49" charset="-122"/>
                <a:ea typeface="KaiTi" pitchFamily="49" charset="-122"/>
              </a:rPr>
              <a:t>        </a:t>
            </a:r>
            <a:r>
              <a:rPr lang="en-US" altLang="zh-TW" sz="2400" dirty="0" smtClean="0">
                <a:latin typeface="KaiTi" pitchFamily="49" charset="-122"/>
                <a:ea typeface="KaiTi" pitchFamily="49" charset="-122"/>
              </a:rPr>
              <a:t>	</a:t>
            </a:r>
            <a:r>
              <a:rPr lang="zh-TW" altLang="en-US" sz="2400" dirty="0" smtClean="0">
                <a:latin typeface="KaiTi" pitchFamily="49" charset="-122"/>
                <a:ea typeface="KaiTi" pitchFamily="49" charset="-122"/>
              </a:rPr>
              <a:t>的最後一年</a:t>
            </a:r>
            <a:r>
              <a:rPr lang="zh-TW" altLang="en-US" sz="3000" dirty="0" smtClean="0">
                <a:latin typeface="KaiTi" pitchFamily="49" charset="-122"/>
                <a:ea typeface="KaiTi" pitchFamily="49" charset="-122"/>
              </a:rPr>
              <a:t>。</a:t>
            </a:r>
            <a:r>
              <a:rPr lang="en-US" altLang="zh-TW" sz="3000" dirty="0" smtClean="0">
                <a:latin typeface="KaiTi" pitchFamily="49" charset="-122"/>
                <a:ea typeface="KaiTi" pitchFamily="49" charset="-122"/>
              </a:rPr>
              <a:t>”</a:t>
            </a:r>
          </a:p>
          <a:p>
            <a:pPr>
              <a:buNone/>
            </a:pPr>
            <a:endParaRPr lang="en-US" altLang="zh-TW" sz="800" dirty="0" smtClean="0">
              <a:latin typeface="KaiTi" pitchFamily="49" charset="-122"/>
              <a:ea typeface="KaiTi" pitchFamily="49" charset="-122"/>
            </a:endParaRPr>
          </a:p>
        </p:txBody>
      </p:sp>
    </p:spTree>
    <p:extLst>
      <p:ext uri="{BB962C8B-B14F-4D97-AF65-F5344CB8AC3E}">
        <p14:creationId xmlns:p14="http://schemas.microsoft.com/office/powerpoint/2010/main" val="2164627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022" y="0"/>
            <a:ext cx="7498080" cy="838200"/>
          </a:xfrm>
        </p:spPr>
        <p:txBody>
          <a:bodyPr>
            <a:normAutofit/>
          </a:bodyPr>
          <a:lstStyle/>
          <a:p>
            <a:pPr algn="ctr"/>
            <a:r>
              <a:rPr lang="zh-TW" altLang="en-US" sz="4000" b="1" dirty="0">
                <a:effectLst/>
                <a:latin typeface="MingLiU" panose="02020509000000000000" pitchFamily="49" charset="-120"/>
                <a:ea typeface="MingLiU" panose="02020509000000000000" pitchFamily="49" charset="-120"/>
              </a:rPr>
              <a:t>末期生命醫療照護的選</a:t>
            </a:r>
            <a:r>
              <a:rPr lang="zh-TW" altLang="en-US" sz="4000" b="1" dirty="0" smtClean="0">
                <a:effectLst/>
                <a:latin typeface="MingLiU" panose="02020509000000000000" pitchFamily="49" charset="-120"/>
                <a:ea typeface="MingLiU" panose="02020509000000000000" pitchFamily="49" charset="-120"/>
              </a:rPr>
              <a:t>項</a:t>
            </a:r>
            <a:endParaRPr lang="en-US" sz="4000" b="1" dirty="0">
              <a:effectLst/>
              <a:latin typeface="MingLiU" panose="02020509000000000000" pitchFamily="49" charset="-120"/>
              <a:ea typeface="MingLiU" panose="02020509000000000000" pitchFamily="49" charset="-120"/>
            </a:endParaRPr>
          </a:p>
        </p:txBody>
      </p:sp>
      <p:sp>
        <p:nvSpPr>
          <p:cNvPr id="3" name="Content Placeholder 2"/>
          <p:cNvSpPr>
            <a:spLocks noGrp="1"/>
          </p:cNvSpPr>
          <p:nvPr>
            <p:ph idx="1"/>
          </p:nvPr>
        </p:nvSpPr>
        <p:spPr>
          <a:xfrm>
            <a:off x="1295400" y="685800"/>
            <a:ext cx="7401059" cy="5924550"/>
          </a:xfrm>
        </p:spPr>
        <p:txBody>
          <a:bodyPr>
            <a:noAutofit/>
          </a:bodyPr>
          <a:lstStyle/>
          <a:p>
            <a:pPr>
              <a:buFont typeface="Arial" panose="020B0604020202020204" pitchFamily="34" charset="0"/>
              <a:buChar char="•"/>
            </a:pPr>
            <a:r>
              <a:rPr lang="zh-TW" altLang="en-US" sz="2400" dirty="0" smtClean="0">
                <a:latin typeface="KaiTi" pitchFamily="49" charset="-122"/>
                <a:ea typeface="KaiTi" pitchFamily="49" charset="-122"/>
              </a:rPr>
              <a:t>心</a:t>
            </a:r>
            <a:r>
              <a:rPr lang="zh-TW" altLang="en-US" sz="2400" dirty="0">
                <a:latin typeface="KaiTi" pitchFamily="49" charset="-122"/>
                <a:ea typeface="KaiTi" pitchFamily="49" charset="-122"/>
              </a:rPr>
              <a:t>肺復甦</a:t>
            </a:r>
            <a:r>
              <a:rPr lang="zh-TW" altLang="en-US" sz="2400" dirty="0" smtClean="0">
                <a:latin typeface="KaiTi" pitchFamily="49" charset="-122"/>
                <a:ea typeface="KaiTi" pitchFamily="49" charset="-122"/>
              </a:rPr>
              <a:t>術</a:t>
            </a:r>
            <a:r>
              <a:rPr lang="en-US" altLang="zh-TW" sz="2400" dirty="0" smtClean="0">
                <a:latin typeface="KaiTi" pitchFamily="49" charset="-122"/>
                <a:ea typeface="KaiTi" pitchFamily="49" charset="-122"/>
              </a:rPr>
              <a:t>(</a:t>
            </a:r>
            <a:r>
              <a:rPr lang="en-US" altLang="zh-TW" sz="2400" u="sng" dirty="0" smtClean="0">
                <a:latin typeface="Times New Roman" panose="02020603050405020304" pitchFamily="18" charset="0"/>
                <a:ea typeface="KaiTi" pitchFamily="49" charset="-122"/>
                <a:cs typeface="Times New Roman" panose="02020603050405020304" pitchFamily="18" charset="0"/>
              </a:rPr>
              <a:t>C</a:t>
            </a:r>
            <a:r>
              <a:rPr lang="en-US" altLang="zh-TW" sz="2400" dirty="0" smtClean="0">
                <a:latin typeface="Times New Roman" panose="02020603050405020304" pitchFamily="18" charset="0"/>
                <a:ea typeface="KaiTi" pitchFamily="49" charset="-122"/>
                <a:cs typeface="Times New Roman" panose="02020603050405020304" pitchFamily="18" charset="0"/>
              </a:rPr>
              <a:t>ardio</a:t>
            </a:r>
            <a:r>
              <a:rPr lang="en-US" altLang="zh-TW" sz="2400" u="sng" dirty="0" smtClean="0">
                <a:latin typeface="Times New Roman" panose="02020603050405020304" pitchFamily="18" charset="0"/>
                <a:ea typeface="KaiTi" pitchFamily="49" charset="-122"/>
                <a:cs typeface="Times New Roman" panose="02020603050405020304" pitchFamily="18" charset="0"/>
              </a:rPr>
              <a:t>p</a:t>
            </a:r>
            <a:r>
              <a:rPr lang="en-US" altLang="zh-TW" sz="2400" dirty="0" smtClean="0">
                <a:latin typeface="Times New Roman" panose="02020603050405020304" pitchFamily="18" charset="0"/>
                <a:ea typeface="KaiTi" pitchFamily="49" charset="-122"/>
                <a:cs typeface="Times New Roman" panose="02020603050405020304" pitchFamily="18" charset="0"/>
              </a:rPr>
              <a:t>ulmonary </a:t>
            </a:r>
            <a:r>
              <a:rPr lang="en-US" altLang="zh-TW" sz="2400" u="sng" dirty="0" smtClean="0">
                <a:latin typeface="Times New Roman" panose="02020603050405020304" pitchFamily="18" charset="0"/>
                <a:ea typeface="KaiTi" pitchFamily="49" charset="-122"/>
                <a:cs typeface="Times New Roman" panose="02020603050405020304" pitchFamily="18" charset="0"/>
              </a:rPr>
              <a:t>R</a:t>
            </a:r>
            <a:r>
              <a:rPr lang="en-US" altLang="zh-TW" sz="2400" dirty="0" smtClean="0">
                <a:latin typeface="Times New Roman" panose="02020603050405020304" pitchFamily="18" charset="0"/>
                <a:ea typeface="KaiTi" pitchFamily="49" charset="-122"/>
                <a:cs typeface="Times New Roman" panose="02020603050405020304" pitchFamily="18" charset="0"/>
              </a:rPr>
              <a:t>esuscitation; CPR</a:t>
            </a:r>
            <a:r>
              <a:rPr lang="en-US" altLang="zh-TW" sz="2400" dirty="0" smtClean="0">
                <a:latin typeface="KaiTi" pitchFamily="49" charset="-122"/>
                <a:ea typeface="KaiTi" pitchFamily="49" charset="-122"/>
              </a:rPr>
              <a:t>):</a:t>
            </a:r>
          </a:p>
          <a:p>
            <a:pPr lvl="1">
              <a:buFont typeface="Wingdings" panose="05000000000000000000" pitchFamily="2" charset="2"/>
              <a:buChar char="q"/>
            </a:pPr>
            <a:r>
              <a:rPr lang="zh-TW" altLang="en-US" sz="2000" dirty="0">
                <a:latin typeface="KaiTi" pitchFamily="49" charset="-122"/>
                <a:ea typeface="KaiTi" pitchFamily="49" charset="-122"/>
              </a:rPr>
              <a:t> </a:t>
            </a:r>
            <a:r>
              <a:rPr lang="zh-TW" altLang="en-US" sz="2000" dirty="0" smtClean="0">
                <a:latin typeface="KaiTi" pitchFamily="49" charset="-122"/>
                <a:ea typeface="KaiTi" pitchFamily="49" charset="-122"/>
              </a:rPr>
              <a:t>要做  </a:t>
            </a:r>
            <a:endParaRPr lang="en-US" altLang="zh-TW" sz="2000" dirty="0" smtClean="0">
              <a:latin typeface="KaiTi" pitchFamily="49" charset="-122"/>
              <a:ea typeface="KaiTi" pitchFamily="49" charset="-122"/>
            </a:endParaRPr>
          </a:p>
          <a:p>
            <a:pPr lvl="1">
              <a:buFont typeface="Wingdings" panose="05000000000000000000" pitchFamily="2" charset="2"/>
              <a:buChar char="q"/>
            </a:pPr>
            <a:r>
              <a:rPr lang="zh-TW" altLang="en-US" sz="2000" dirty="0">
                <a:latin typeface="KaiTi" pitchFamily="49" charset="-122"/>
                <a:ea typeface="KaiTi" pitchFamily="49" charset="-122"/>
              </a:rPr>
              <a:t> </a:t>
            </a:r>
            <a:r>
              <a:rPr lang="zh-TW" altLang="en-US" sz="2000" dirty="0" smtClean="0">
                <a:latin typeface="KaiTi" pitchFamily="49" charset="-122"/>
                <a:ea typeface="KaiTi" pitchFamily="49" charset="-122"/>
              </a:rPr>
              <a:t>不做 </a:t>
            </a:r>
            <a:r>
              <a:rPr lang="en-US" altLang="zh-TW" sz="2000" dirty="0" smtClean="0">
                <a:latin typeface="KaiTi" pitchFamily="49" charset="-122"/>
                <a:ea typeface="KaiTi" pitchFamily="49" charset="-122"/>
              </a:rPr>
              <a:t>(</a:t>
            </a:r>
            <a:r>
              <a:rPr lang="zh-TW" altLang="en-US" sz="2000" dirty="0" smtClean="0">
                <a:latin typeface="KaiTi" pitchFamily="49" charset="-122"/>
                <a:ea typeface="KaiTi" pitchFamily="49" charset="-122"/>
              </a:rPr>
              <a:t>允許生命終止時的自然死亡</a:t>
            </a:r>
            <a:r>
              <a:rPr lang="en-US" altLang="zh-TW" sz="2000" dirty="0" smtClean="0">
                <a:latin typeface="KaiTi" pitchFamily="49" charset="-122"/>
                <a:ea typeface="KaiTi" pitchFamily="49" charset="-122"/>
              </a:rPr>
              <a:t>)</a:t>
            </a:r>
          </a:p>
          <a:p>
            <a:pPr marL="402336" lvl="1" indent="0">
              <a:buNone/>
            </a:pPr>
            <a:endParaRPr lang="en-US" altLang="zh-TW" sz="500" dirty="0" smtClean="0">
              <a:latin typeface="KaiTi" pitchFamily="49" charset="-122"/>
              <a:ea typeface="KaiTi" pitchFamily="49" charset="-122"/>
            </a:endParaRPr>
          </a:p>
          <a:p>
            <a:pPr>
              <a:buFont typeface="Arial" panose="020B0604020202020204" pitchFamily="34" charset="0"/>
              <a:buChar char="•"/>
            </a:pPr>
            <a:r>
              <a:rPr lang="zh-TW" altLang="en-US" sz="2400" dirty="0" smtClean="0">
                <a:latin typeface="KaiTi" pitchFamily="49" charset="-122"/>
                <a:ea typeface="KaiTi" pitchFamily="49" charset="-122"/>
              </a:rPr>
              <a:t>醫療處理</a:t>
            </a:r>
            <a:r>
              <a:rPr lang="en-US" altLang="zh-TW" sz="2400" dirty="0" smtClean="0">
                <a:latin typeface="KaiTi" pitchFamily="49" charset="-122"/>
                <a:ea typeface="KaiTi" pitchFamily="49" charset="-122"/>
              </a:rPr>
              <a:t>:</a:t>
            </a:r>
          </a:p>
          <a:p>
            <a:pPr lvl="1">
              <a:buFont typeface="Wingdings" panose="05000000000000000000" pitchFamily="2" charset="2"/>
              <a:buChar char="q"/>
            </a:pPr>
            <a:r>
              <a:rPr lang="zh-TW" altLang="en-US" sz="2000" dirty="0">
                <a:latin typeface="KaiTi" pitchFamily="49" charset="-122"/>
                <a:ea typeface="KaiTi" pitchFamily="49" charset="-122"/>
              </a:rPr>
              <a:t> </a:t>
            </a:r>
            <a:r>
              <a:rPr lang="zh-TW" altLang="en-US" sz="2000" dirty="0" smtClean="0">
                <a:latin typeface="KaiTi" pitchFamily="49" charset="-122"/>
                <a:ea typeface="KaiTi" pitchFamily="49" charset="-122"/>
              </a:rPr>
              <a:t>全程醫療</a:t>
            </a:r>
            <a:r>
              <a:rPr lang="en-US" altLang="zh-TW" sz="2000" dirty="0" smtClean="0">
                <a:latin typeface="KaiTi" pitchFamily="49" charset="-122"/>
                <a:ea typeface="KaiTi" pitchFamily="49" charset="-122"/>
              </a:rPr>
              <a:t>- </a:t>
            </a:r>
            <a:r>
              <a:rPr lang="zh-TW" altLang="en-US" sz="2000" dirty="0" smtClean="0">
                <a:latin typeface="KaiTi" pitchFamily="49" charset="-122"/>
                <a:ea typeface="KaiTi" pitchFamily="49" charset="-122"/>
              </a:rPr>
              <a:t>用一切有效方式延長生命為主要目的。</a:t>
            </a:r>
            <a:endParaRPr lang="en-US" altLang="zh-TW" sz="2000" dirty="0" smtClean="0">
              <a:latin typeface="KaiTi" pitchFamily="49" charset="-122"/>
              <a:ea typeface="KaiTi" pitchFamily="49" charset="-122"/>
            </a:endParaRPr>
          </a:p>
          <a:p>
            <a:pPr marL="402336" lvl="1" indent="0">
              <a:buNone/>
            </a:pPr>
            <a:r>
              <a:rPr lang="en-US" altLang="zh-TW" sz="2000" dirty="0" smtClean="0">
                <a:latin typeface="KaiTi" pitchFamily="49" charset="-122"/>
                <a:ea typeface="KaiTi" pitchFamily="49" charset="-122"/>
              </a:rPr>
              <a:t> 	</a:t>
            </a:r>
            <a:r>
              <a:rPr lang="zh-TW" altLang="en-US" sz="2000" dirty="0" smtClean="0">
                <a:latin typeface="KaiTi" panose="02010609060101010101" pitchFamily="49" charset="-122"/>
                <a:ea typeface="KaiTi" panose="02010609060101010101" pitchFamily="49" charset="-122"/>
              </a:rPr>
              <a:t>接受呼</a:t>
            </a:r>
            <a:r>
              <a:rPr lang="zh-TW" altLang="en-US" sz="2000" dirty="0">
                <a:latin typeface="KaiTi" panose="02010609060101010101" pitchFamily="49" charset="-122"/>
                <a:ea typeface="KaiTi" panose="02010609060101010101" pitchFamily="49" charset="-122"/>
              </a:rPr>
              <a:t>吸插</a:t>
            </a:r>
            <a:r>
              <a:rPr lang="zh-TW" altLang="en-US" sz="2000" dirty="0" smtClean="0">
                <a:latin typeface="KaiTi" panose="02010609060101010101" pitchFamily="49" charset="-122"/>
                <a:ea typeface="KaiTi" panose="02010609060101010101" pitchFamily="49" charset="-122"/>
              </a:rPr>
              <a:t>管、使用人</a:t>
            </a:r>
            <a:r>
              <a:rPr lang="zh-TW" altLang="en-US" sz="2000" dirty="0">
                <a:latin typeface="KaiTi" panose="02010609060101010101" pitchFamily="49" charset="-122"/>
                <a:ea typeface="KaiTi" panose="02010609060101010101" pitchFamily="49" charset="-122"/>
              </a:rPr>
              <a:t>工呼</a:t>
            </a:r>
            <a:r>
              <a:rPr lang="zh-TW" altLang="en-US" sz="2000" dirty="0" smtClean="0">
                <a:latin typeface="KaiTi" panose="02010609060101010101" pitchFamily="49" charset="-122"/>
                <a:ea typeface="KaiTi" panose="02010609060101010101" pitchFamily="49" charset="-122"/>
              </a:rPr>
              <a:t>吸器等進</a:t>
            </a:r>
            <a:r>
              <a:rPr lang="zh-TW" altLang="en-US" sz="2000" dirty="0">
                <a:latin typeface="KaiTi" panose="02010609060101010101" pitchFamily="49" charset="-122"/>
                <a:ea typeface="KaiTi" panose="02010609060101010101" pitchFamily="49" charset="-122"/>
              </a:rPr>
              <a:t>一步</a:t>
            </a:r>
            <a:r>
              <a:rPr lang="zh-TW" altLang="en-US" sz="2000" dirty="0" smtClean="0">
                <a:latin typeface="KaiTi" panose="02010609060101010101" pitchFamily="49" charset="-122"/>
                <a:ea typeface="KaiTi" panose="02010609060101010101" pitchFamily="49" charset="-122"/>
              </a:rPr>
              <a:t>的呼吸</a:t>
            </a:r>
            <a:r>
              <a:rPr lang="zh-TW" altLang="en-US" sz="2000" dirty="0">
                <a:latin typeface="KaiTi" panose="02010609060101010101" pitchFamily="49" charset="-122"/>
                <a:ea typeface="KaiTi" panose="02010609060101010101" pitchFamily="49" charset="-122"/>
              </a:rPr>
              <a:t>治</a:t>
            </a:r>
            <a:r>
              <a:rPr lang="zh-TW" altLang="en-US" sz="2000" dirty="0" smtClean="0">
                <a:latin typeface="KaiTi" panose="02010609060101010101" pitchFamily="49" charset="-122"/>
                <a:ea typeface="KaiTi" panose="02010609060101010101" pitchFamily="49" charset="-122"/>
              </a:rPr>
              <a:t>療；</a:t>
            </a:r>
            <a:endParaRPr lang="en-US" altLang="zh-TW" sz="2000" dirty="0" smtClean="0">
              <a:latin typeface="KaiTi" panose="02010609060101010101" pitchFamily="49" charset="-122"/>
              <a:ea typeface="KaiTi" panose="02010609060101010101" pitchFamily="49" charset="-122"/>
            </a:endParaRPr>
          </a:p>
          <a:p>
            <a:pPr marL="402336" lvl="1" indent="0">
              <a:buNone/>
            </a:pPr>
            <a:r>
              <a:rPr lang="en-US" altLang="zh-TW" sz="2000" dirty="0" smtClean="0">
                <a:latin typeface="KaiTi" panose="02010609060101010101" pitchFamily="49" charset="-122"/>
                <a:ea typeface="KaiTi" panose="02010609060101010101" pitchFamily="49" charset="-122"/>
              </a:rPr>
              <a:t>   </a:t>
            </a:r>
            <a:r>
              <a:rPr lang="zh-TW" altLang="en-US" sz="2000" dirty="0" smtClean="0">
                <a:latin typeface="KaiTi" panose="02010609060101010101" pitchFamily="49" charset="-122"/>
                <a:ea typeface="KaiTi" panose="02010609060101010101" pitchFamily="49" charset="-122"/>
              </a:rPr>
              <a:t> 需要時給予心</a:t>
            </a:r>
            <a:r>
              <a:rPr lang="zh-TW" altLang="en-US" sz="2000" dirty="0">
                <a:latin typeface="KaiTi" panose="02010609060101010101" pitchFamily="49" charset="-122"/>
                <a:ea typeface="KaiTi" panose="02010609060101010101" pitchFamily="49" charset="-122"/>
              </a:rPr>
              <a:t>臟</a:t>
            </a:r>
            <a:r>
              <a:rPr lang="zh-TW" altLang="en-US" sz="2000" dirty="0" smtClean="0">
                <a:latin typeface="KaiTi" panose="02010609060101010101" pitchFamily="49" charset="-122"/>
                <a:ea typeface="KaiTi" panose="02010609060101010101" pitchFamily="49" charset="-122"/>
              </a:rPr>
              <a:t>電擊治療。</a:t>
            </a:r>
            <a:r>
              <a:rPr lang="en-US" altLang="zh-TW" sz="2000" dirty="0" smtClean="0">
                <a:latin typeface="KaiTi" panose="02010609060101010101" pitchFamily="49" charset="-122"/>
                <a:ea typeface="KaiTi" panose="02010609060101010101" pitchFamily="49" charset="-122"/>
              </a:rPr>
              <a:t>(</a:t>
            </a:r>
            <a:r>
              <a:rPr lang="zh-TW" altLang="en-US" sz="2000" dirty="0" smtClean="0">
                <a:latin typeface="KaiTi" panose="02010609060101010101" pitchFamily="49" charset="-122"/>
                <a:ea typeface="KaiTi" panose="02010609060101010101" pitchFamily="49" charset="-122"/>
              </a:rPr>
              <a:t>全程醫療的期間</a:t>
            </a:r>
            <a:r>
              <a:rPr lang="en-US" altLang="zh-TW" sz="2000" dirty="0" smtClean="0">
                <a:latin typeface="KaiTi" panose="02010609060101010101" pitchFamily="49" charset="-122"/>
                <a:ea typeface="KaiTi" panose="02010609060101010101" pitchFamily="49" charset="-122"/>
              </a:rPr>
              <a:t>)</a:t>
            </a:r>
          </a:p>
          <a:p>
            <a:pPr lvl="1">
              <a:buFont typeface="Wingdings" panose="05000000000000000000" pitchFamily="2" charset="2"/>
              <a:buChar char="q"/>
            </a:pPr>
            <a:r>
              <a:rPr lang="zh-TW" altLang="en-US" sz="2000" dirty="0">
                <a:latin typeface="KaiTi" panose="02010609060101010101" pitchFamily="49" charset="-122"/>
                <a:ea typeface="KaiTi" panose="02010609060101010101" pitchFamily="49" charset="-122"/>
              </a:rPr>
              <a:t> </a:t>
            </a:r>
            <a:r>
              <a:rPr lang="zh-TW" altLang="en-US" sz="2000" dirty="0" smtClean="0">
                <a:latin typeface="KaiTi" pitchFamily="49" charset="-122"/>
                <a:ea typeface="KaiTi" pitchFamily="49" charset="-122"/>
              </a:rPr>
              <a:t>選擇性醫療</a:t>
            </a:r>
            <a:r>
              <a:rPr lang="en-US" altLang="zh-TW" sz="2000" dirty="0" smtClean="0">
                <a:latin typeface="KaiTi" pitchFamily="49" charset="-122"/>
                <a:ea typeface="KaiTi" pitchFamily="49" charset="-122"/>
              </a:rPr>
              <a:t>-</a:t>
            </a:r>
            <a:r>
              <a:rPr lang="zh-TW" altLang="en-US" sz="2000" dirty="0" smtClean="0">
                <a:latin typeface="KaiTi" panose="02010609060101010101" pitchFamily="49" charset="-122"/>
                <a:ea typeface="KaiTi" panose="02010609060101010101" pitchFamily="49" charset="-122"/>
              </a:rPr>
              <a:t> 避免難以承受的醫療措施，如不</a:t>
            </a:r>
            <a:r>
              <a:rPr lang="zh-TW" altLang="en-US" sz="2000" dirty="0">
                <a:latin typeface="KaiTi" panose="02010609060101010101" pitchFamily="49" charset="-122"/>
                <a:ea typeface="KaiTi" panose="02010609060101010101" pitchFamily="49" charset="-122"/>
              </a:rPr>
              <a:t>做人工</a:t>
            </a:r>
            <a:r>
              <a:rPr lang="zh-TW" altLang="en-US" sz="2000" dirty="0" smtClean="0">
                <a:latin typeface="KaiTi" panose="02010609060101010101" pitchFamily="49" charset="-122"/>
                <a:ea typeface="KaiTi" panose="02010609060101010101" pitchFamily="49" charset="-122"/>
              </a:rPr>
              <a:t>呼</a:t>
            </a:r>
            <a:endParaRPr lang="en-US" altLang="zh-TW" sz="2000" dirty="0" smtClean="0">
              <a:latin typeface="KaiTi" panose="02010609060101010101" pitchFamily="49" charset="-122"/>
              <a:ea typeface="KaiTi" panose="02010609060101010101" pitchFamily="49" charset="-122"/>
            </a:endParaRPr>
          </a:p>
          <a:p>
            <a:pPr marL="402336" lvl="1" indent="0">
              <a:buNone/>
            </a:pPr>
            <a:r>
              <a:rPr lang="zh-TW" altLang="en-US" sz="2000" dirty="0">
                <a:latin typeface="KaiTi" panose="02010609060101010101" pitchFamily="49" charset="-122"/>
                <a:ea typeface="KaiTi" panose="02010609060101010101" pitchFamily="49" charset="-122"/>
              </a:rPr>
              <a:t> </a:t>
            </a:r>
            <a:r>
              <a:rPr lang="zh-TW" altLang="en-US" sz="2000" dirty="0" smtClean="0">
                <a:latin typeface="KaiTi" panose="02010609060101010101" pitchFamily="49" charset="-122"/>
                <a:ea typeface="KaiTi" panose="02010609060101010101" pitchFamily="49" charset="-122"/>
              </a:rPr>
              <a:t>   吸</a:t>
            </a:r>
            <a:r>
              <a:rPr lang="zh-TW" altLang="en-US" sz="2000" dirty="0">
                <a:latin typeface="KaiTi" panose="02010609060101010101" pitchFamily="49" charset="-122"/>
                <a:ea typeface="KaiTi" panose="02010609060101010101" pitchFamily="49" charset="-122"/>
              </a:rPr>
              <a:t>插</a:t>
            </a:r>
            <a:r>
              <a:rPr lang="zh-TW" altLang="en-US" sz="2000" dirty="0" smtClean="0">
                <a:latin typeface="KaiTi" panose="02010609060101010101" pitchFamily="49" charset="-122"/>
                <a:ea typeface="KaiTi" panose="02010609060101010101" pitchFamily="49" charset="-122"/>
              </a:rPr>
              <a:t>管</a:t>
            </a:r>
            <a:r>
              <a:rPr lang="zh-TW" altLang="en-US" sz="2000" dirty="0">
                <a:latin typeface="KaiTi" panose="02010609060101010101" pitchFamily="49" charset="-122"/>
                <a:ea typeface="KaiTi" panose="02010609060101010101" pitchFamily="49" charset="-122"/>
              </a:rPr>
              <a:t>，</a:t>
            </a:r>
            <a:r>
              <a:rPr lang="zh-TW" altLang="en-US" sz="2000" dirty="0" smtClean="0">
                <a:latin typeface="KaiTi" panose="02010609060101010101" pitchFamily="49" charset="-122"/>
                <a:ea typeface="KaiTi" panose="02010609060101010101" pitchFamily="49" charset="-122"/>
              </a:rPr>
              <a:t>使</a:t>
            </a:r>
            <a:r>
              <a:rPr lang="zh-TW" altLang="en-US" sz="2000" dirty="0">
                <a:latin typeface="KaiTi" panose="02010609060101010101" pitchFamily="49" charset="-122"/>
                <a:ea typeface="KaiTi" panose="02010609060101010101" pitchFamily="49" charset="-122"/>
              </a:rPr>
              <a:t>用非侵入性</a:t>
            </a:r>
            <a:r>
              <a:rPr lang="zh-TW" altLang="en-US" sz="2000" dirty="0" smtClean="0">
                <a:latin typeface="KaiTi" panose="02010609060101010101" pitchFamily="49" charset="-122"/>
                <a:ea typeface="KaiTi" panose="02010609060101010101" pitchFamily="49" charset="-122"/>
              </a:rPr>
              <a:t>的正</a:t>
            </a:r>
            <a:r>
              <a:rPr lang="zh-TW" altLang="en-US" sz="2000" dirty="0">
                <a:latin typeface="KaiTi" panose="02010609060101010101" pitchFamily="49" charset="-122"/>
                <a:ea typeface="KaiTi" panose="02010609060101010101" pitchFamily="49" charset="-122"/>
              </a:rPr>
              <a:t>壓呼吸</a:t>
            </a:r>
            <a:r>
              <a:rPr lang="zh-TW" altLang="en-US" sz="2000" dirty="0" smtClean="0">
                <a:latin typeface="KaiTi" panose="02010609060101010101" pitchFamily="49" charset="-122"/>
                <a:ea typeface="KaiTi" panose="02010609060101010101" pitchFamily="49" charset="-122"/>
              </a:rPr>
              <a:t>器；接受藥物醫療、  </a:t>
            </a:r>
            <a:r>
              <a:rPr lang="en-US" altLang="zh-TW" sz="2000" dirty="0" smtClean="0">
                <a:latin typeface="KaiTi" panose="02010609060101010101" pitchFamily="49" charset="-122"/>
                <a:ea typeface="KaiTi" panose="02010609060101010101" pitchFamily="49" charset="-122"/>
              </a:rPr>
              <a:t>	</a:t>
            </a:r>
            <a:r>
              <a:rPr lang="zh-TW" altLang="en-US" sz="2000" dirty="0" smtClean="0">
                <a:latin typeface="KaiTi" panose="02010609060101010101" pitchFamily="49" charset="-122"/>
                <a:ea typeface="KaiTi" panose="02010609060101010101" pitchFamily="49" charset="-122"/>
              </a:rPr>
              <a:t>靜脈抗</a:t>
            </a:r>
            <a:r>
              <a:rPr lang="zh-TW" altLang="en-US" sz="2000" dirty="0">
                <a:latin typeface="KaiTi" panose="02010609060101010101" pitchFamily="49" charset="-122"/>
                <a:ea typeface="KaiTi" panose="02010609060101010101" pitchFamily="49" charset="-122"/>
              </a:rPr>
              <a:t>生素</a:t>
            </a:r>
            <a:r>
              <a:rPr lang="zh-TW" altLang="en-US" sz="2000" dirty="0" smtClean="0">
                <a:latin typeface="KaiTi" panose="02010609060101010101" pitchFamily="49" charset="-122"/>
                <a:ea typeface="KaiTi" panose="02010609060101010101" pitchFamily="49" charset="-122"/>
              </a:rPr>
              <a:t>和補液。</a:t>
            </a:r>
            <a:endParaRPr lang="en-US" altLang="zh-TW" sz="2000" dirty="0" smtClean="0">
              <a:latin typeface="KaiTi" panose="02010609060101010101" pitchFamily="49" charset="-122"/>
              <a:ea typeface="KaiTi" panose="02010609060101010101" pitchFamily="49" charset="-122"/>
            </a:endParaRPr>
          </a:p>
          <a:p>
            <a:pPr lvl="1">
              <a:buFont typeface="Wingdings" panose="05000000000000000000" pitchFamily="2" charset="2"/>
              <a:buChar char="q"/>
            </a:pPr>
            <a:r>
              <a:rPr lang="zh-TW" altLang="en-US" sz="2000" dirty="0">
                <a:latin typeface="KaiTi" panose="02010609060101010101" pitchFamily="49" charset="-122"/>
                <a:ea typeface="KaiTi" panose="02010609060101010101" pitchFamily="49" charset="-122"/>
              </a:rPr>
              <a:t> 舒</a:t>
            </a:r>
            <a:r>
              <a:rPr lang="zh-TW" altLang="en-US" sz="2000" dirty="0" smtClean="0">
                <a:latin typeface="KaiTi" panose="02010609060101010101" pitchFamily="49" charset="-122"/>
                <a:ea typeface="KaiTi" panose="02010609060101010101" pitchFamily="49" charset="-122"/>
              </a:rPr>
              <a:t>適為主的醫療</a:t>
            </a:r>
            <a:r>
              <a:rPr lang="en-US" altLang="zh-TW" sz="2000" dirty="0" smtClean="0">
                <a:latin typeface="KaiTi" panose="02010609060101010101" pitchFamily="49" charset="-122"/>
                <a:ea typeface="KaiTi" panose="02010609060101010101" pitchFamily="49" charset="-122"/>
              </a:rPr>
              <a:t>-</a:t>
            </a:r>
            <a:r>
              <a:rPr lang="zh-TW" altLang="en-US" sz="2000" dirty="0" smtClean="0">
                <a:latin typeface="KaiTi" panose="02010609060101010101" pitchFamily="49" charset="-122"/>
                <a:ea typeface="KaiTi" panose="02010609060101010101" pitchFamily="49" charset="-122"/>
              </a:rPr>
              <a:t> 提供最大舒適、減輕疼痛為治療的主要</a:t>
            </a:r>
            <a:endParaRPr lang="en-US" altLang="zh-TW" sz="2000" dirty="0" smtClean="0">
              <a:latin typeface="KaiTi" panose="02010609060101010101" pitchFamily="49" charset="-122"/>
              <a:ea typeface="KaiTi" panose="02010609060101010101" pitchFamily="49" charset="-122"/>
            </a:endParaRPr>
          </a:p>
          <a:p>
            <a:pPr marL="402336" lvl="1" indent="0">
              <a:buNone/>
            </a:pPr>
            <a:r>
              <a:rPr lang="zh-TW" altLang="en-US" sz="2000" dirty="0">
                <a:latin typeface="KaiTi" panose="02010609060101010101" pitchFamily="49" charset="-122"/>
                <a:ea typeface="KaiTi" panose="02010609060101010101" pitchFamily="49" charset="-122"/>
              </a:rPr>
              <a:t> </a:t>
            </a:r>
            <a:r>
              <a:rPr lang="zh-TW" altLang="en-US" sz="2000" dirty="0" smtClean="0">
                <a:latin typeface="KaiTi" panose="02010609060101010101" pitchFamily="49" charset="-122"/>
                <a:ea typeface="KaiTi" panose="02010609060101010101" pitchFamily="49" charset="-122"/>
              </a:rPr>
              <a:t>  目標，如安寧療護。如果病人所在處無法提供</a:t>
            </a:r>
            <a:r>
              <a:rPr lang="zh-TW" altLang="en-US" sz="2000" dirty="0">
                <a:latin typeface="KaiTi" panose="02010609060101010101" pitchFamily="49" charset="-122"/>
                <a:ea typeface="KaiTi" panose="02010609060101010101" pitchFamily="49" charset="-122"/>
              </a:rPr>
              <a:t>舒</a:t>
            </a:r>
            <a:r>
              <a:rPr lang="zh-TW" altLang="en-US" sz="2000" dirty="0" smtClean="0">
                <a:latin typeface="KaiTi" panose="02010609060101010101" pitchFamily="49" charset="-122"/>
                <a:ea typeface="KaiTi" panose="02010609060101010101" pitchFamily="49" charset="-122"/>
              </a:rPr>
              <a:t>適照顧，</a:t>
            </a:r>
            <a:endParaRPr lang="en-US" altLang="zh-TW" sz="2000" dirty="0" smtClean="0">
              <a:latin typeface="KaiTi" panose="02010609060101010101" pitchFamily="49" charset="-122"/>
              <a:ea typeface="KaiTi" panose="02010609060101010101" pitchFamily="49" charset="-122"/>
            </a:endParaRPr>
          </a:p>
          <a:p>
            <a:pPr marL="402336" lvl="1" indent="0">
              <a:buNone/>
            </a:pPr>
            <a:r>
              <a:rPr lang="zh-TW" altLang="en-US" sz="2000" dirty="0">
                <a:latin typeface="KaiTi" panose="02010609060101010101" pitchFamily="49" charset="-122"/>
                <a:ea typeface="KaiTi" panose="02010609060101010101" pitchFamily="49" charset="-122"/>
              </a:rPr>
              <a:t> </a:t>
            </a:r>
            <a:r>
              <a:rPr lang="zh-TW" altLang="en-US" sz="2000" dirty="0" smtClean="0">
                <a:latin typeface="KaiTi" panose="02010609060101010101" pitchFamily="49" charset="-122"/>
                <a:ea typeface="KaiTi" panose="02010609060101010101" pitchFamily="49" charset="-122"/>
              </a:rPr>
              <a:t>  病人需轉院所。</a:t>
            </a:r>
            <a:endParaRPr lang="en-US" altLang="zh-TW" sz="2000" dirty="0" smtClean="0">
              <a:latin typeface="KaiTi" panose="02010609060101010101" pitchFamily="49" charset="-122"/>
              <a:ea typeface="KaiTi" panose="02010609060101010101" pitchFamily="49" charset="-122"/>
            </a:endParaRPr>
          </a:p>
          <a:p>
            <a:pPr lvl="1">
              <a:buFont typeface="Wingdings" panose="05000000000000000000" pitchFamily="2" charset="2"/>
              <a:buChar char="q"/>
            </a:pPr>
            <a:endParaRPr lang="en-US" altLang="zh-TW" sz="500" dirty="0" smtClean="0">
              <a:latin typeface="KaiTi" panose="02010609060101010101" pitchFamily="49" charset="-122"/>
              <a:ea typeface="KaiTi" panose="02010609060101010101" pitchFamily="49" charset="-122"/>
            </a:endParaRPr>
          </a:p>
          <a:p>
            <a:pPr>
              <a:buFont typeface="Arial" panose="020B0604020202020204" pitchFamily="34" charset="0"/>
              <a:buChar char="•"/>
            </a:pPr>
            <a:r>
              <a:rPr lang="zh-TW" altLang="en-US" sz="2400" dirty="0" smtClean="0">
                <a:latin typeface="KaiTi" panose="02010609060101010101" pitchFamily="49" charset="-122"/>
                <a:ea typeface="KaiTi" panose="02010609060101010101" pitchFamily="49" charset="-122"/>
              </a:rPr>
              <a:t>人工方式的營養提供</a:t>
            </a:r>
            <a:r>
              <a:rPr lang="en-US" altLang="zh-TW" sz="2400" dirty="0" smtClean="0">
                <a:latin typeface="KaiTi" panose="02010609060101010101" pitchFamily="49" charset="-122"/>
                <a:ea typeface="KaiTi" panose="02010609060101010101" pitchFamily="49" charset="-122"/>
              </a:rPr>
              <a:t>:</a:t>
            </a:r>
          </a:p>
          <a:p>
            <a:pPr marL="699516" lvl="1" indent="-342900">
              <a:buFont typeface="Wingdings" panose="05000000000000000000" pitchFamily="2" charset="2"/>
              <a:buChar char="q"/>
            </a:pPr>
            <a:r>
              <a:rPr lang="zh-TW" altLang="en-US" sz="2000" dirty="0" smtClean="0">
                <a:latin typeface="KaiTi" panose="02010609060101010101" pitchFamily="49" charset="-122"/>
                <a:ea typeface="KaiTi" panose="02010609060101010101" pitchFamily="49" charset="-122"/>
              </a:rPr>
              <a:t> 管</a:t>
            </a:r>
            <a:r>
              <a:rPr lang="zh-TW" altLang="en-US" sz="2000" dirty="0">
                <a:latin typeface="KaiTi" pitchFamily="49" charset="-122"/>
                <a:ea typeface="KaiTi" pitchFamily="49" charset="-122"/>
              </a:rPr>
              <a:t>餵</a:t>
            </a:r>
            <a:r>
              <a:rPr lang="zh-TW" altLang="en-US" sz="2000" dirty="0" smtClean="0">
                <a:latin typeface="KaiTi" pitchFamily="49" charset="-122"/>
                <a:ea typeface="KaiTi" pitchFamily="49" charset="-122"/>
              </a:rPr>
              <a:t>食 </a:t>
            </a:r>
            <a:r>
              <a:rPr lang="en-US" altLang="zh-TW" sz="2000" dirty="0" smtClean="0">
                <a:latin typeface="KaiTi" pitchFamily="49" charset="-122"/>
                <a:ea typeface="KaiTi" pitchFamily="49" charset="-122"/>
              </a:rPr>
              <a:t>(</a:t>
            </a:r>
            <a:r>
              <a:rPr lang="zh-TW" altLang="en-US" sz="2000" dirty="0" smtClean="0">
                <a:latin typeface="KaiTi" pitchFamily="49" charset="-122"/>
                <a:ea typeface="KaiTi" pitchFamily="49" charset="-122"/>
              </a:rPr>
              <a:t>長期、期間或不接受管餵食</a:t>
            </a:r>
            <a:r>
              <a:rPr lang="en-US" altLang="zh-TW" sz="2000" dirty="0" smtClean="0">
                <a:latin typeface="KaiTi" pitchFamily="49" charset="-122"/>
                <a:ea typeface="KaiTi" pitchFamily="49" charset="-122"/>
              </a:rPr>
              <a:t>)</a:t>
            </a:r>
            <a:endParaRPr lang="en-US" sz="2000" dirty="0">
              <a:latin typeface="KaiTi" pitchFamily="49" charset="-122"/>
              <a:ea typeface="KaiTi" pitchFamily="49" charset="-122"/>
            </a:endParaRPr>
          </a:p>
        </p:txBody>
      </p:sp>
    </p:spTree>
    <p:extLst>
      <p:ext uri="{BB962C8B-B14F-4D97-AF65-F5344CB8AC3E}">
        <p14:creationId xmlns:p14="http://schemas.microsoft.com/office/powerpoint/2010/main" val="3237504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8514"/>
            <a:ext cx="7714488" cy="1143000"/>
          </a:xfrm>
        </p:spPr>
        <p:txBody>
          <a:bodyPr>
            <a:normAutofit fontScale="90000"/>
          </a:bodyPr>
          <a:lstStyle/>
          <a:p>
            <a:pPr algn="ctr"/>
            <a:r>
              <a:rPr lang="zh-TW" altLang="en-US" sz="4000" b="1" dirty="0" smtClean="0">
                <a:effectLst/>
                <a:latin typeface="MingLiU" pitchFamily="49" charset="-120"/>
                <a:ea typeface="MingLiU" pitchFamily="49" charset="-120"/>
              </a:rPr>
              <a:t> 心肺復甦術 </a:t>
            </a:r>
            <a:r>
              <a:rPr lang="en-US" altLang="zh-TW" sz="4000" b="1" dirty="0" smtClean="0">
                <a:effectLst/>
                <a:latin typeface="MingLiU" pitchFamily="49" charset="-120"/>
                <a:ea typeface="MingLiU" pitchFamily="49" charset="-120"/>
              </a:rPr>
              <a:t/>
            </a:r>
            <a:br>
              <a:rPr lang="en-US" altLang="zh-TW" sz="4000" b="1" dirty="0" smtClean="0">
                <a:effectLst/>
                <a:latin typeface="MingLiU" pitchFamily="49" charset="-120"/>
                <a:ea typeface="MingLiU" pitchFamily="49" charset="-120"/>
              </a:rPr>
            </a:br>
            <a:r>
              <a:rPr lang="en-US" sz="3200" b="1" dirty="0" smtClean="0">
                <a:solidFill>
                  <a:schemeClr val="bg2">
                    <a:lumMod val="25000"/>
                  </a:schemeClr>
                </a:solidFill>
                <a:effectLst/>
                <a:latin typeface="Avenir-Book"/>
              </a:rPr>
              <a:t>CPR (cardiopulmonary resuscitation)</a:t>
            </a:r>
            <a:endParaRPr lang="en-US" sz="3200" b="1" dirty="0">
              <a:solidFill>
                <a:schemeClr val="bg2">
                  <a:lumMod val="25000"/>
                </a:schemeClr>
              </a:solidFill>
              <a:effectLst/>
              <a:latin typeface="MingLiU" pitchFamily="49" charset="-120"/>
              <a:ea typeface="MingLiU" pitchFamily="49" charset="-120"/>
            </a:endParaRPr>
          </a:p>
        </p:txBody>
      </p:sp>
      <p:sp>
        <p:nvSpPr>
          <p:cNvPr id="3" name="Content Placeholder 2"/>
          <p:cNvSpPr>
            <a:spLocks noGrp="1"/>
          </p:cNvSpPr>
          <p:nvPr>
            <p:ph idx="1"/>
          </p:nvPr>
        </p:nvSpPr>
        <p:spPr>
          <a:xfrm>
            <a:off x="1219200" y="1224603"/>
            <a:ext cx="7714488" cy="4800600"/>
          </a:xfrm>
        </p:spPr>
        <p:txBody>
          <a:bodyPr>
            <a:normAutofit/>
          </a:bodyPr>
          <a:lstStyle/>
          <a:p>
            <a:r>
              <a:rPr lang="zh-TW" altLang="en-US" sz="2400" dirty="0" smtClean="0">
                <a:latin typeface="KaiTi" pitchFamily="49" charset="-122"/>
                <a:ea typeface="KaiTi" pitchFamily="49" charset="-122"/>
              </a:rPr>
              <a:t>心肺復甦術是呼吸突然或漸趨停止時，馬上通過氣管插管，而後連接到氧氣罩或呼吸器，給予病患氧氣。如果心臟停止跳動，緊急實施心臟按摩或電擊，使得心臟重新再開始跳動。</a:t>
            </a:r>
            <a:endParaRPr lang="en-US" sz="2400" dirty="0">
              <a:latin typeface="KaiTi" pitchFamily="49" charset="-122"/>
              <a:ea typeface="KaiTi" pitchFamily="49" charset="-122"/>
            </a:endParaRPr>
          </a:p>
        </p:txBody>
      </p:sp>
      <p:pic>
        <p:nvPicPr>
          <p:cNvPr id="4100" name="Picture 4" descr="http://upload.wikimedia.org/wikipedia/commons/thumb/5/58/CPR_training-04.jpg/300px-CPR_training-04.jpg"/>
          <p:cNvPicPr>
            <a:picLocks noChangeAspect="1" noChangeArrowheads="1"/>
          </p:cNvPicPr>
          <p:nvPr/>
        </p:nvPicPr>
        <p:blipFill>
          <a:blip r:embed="rId3" cstate="print"/>
          <a:srcRect/>
          <a:stretch>
            <a:fillRect/>
          </a:stretch>
        </p:blipFill>
        <p:spPr bwMode="auto">
          <a:xfrm>
            <a:off x="3669019" y="4069165"/>
            <a:ext cx="2814850" cy="2514600"/>
          </a:xfrm>
          <a:prstGeom prst="rect">
            <a:avLst/>
          </a:prstGeom>
          <a:noFill/>
        </p:spPr>
      </p:pic>
      <p:pic>
        <p:nvPicPr>
          <p:cNvPr id="4102" name="Picture 6" descr="http://i4.hexunimg.cn/2013-05-08/153890103.jpg"/>
          <p:cNvPicPr>
            <a:picLocks noChangeAspect="1" noChangeArrowheads="1"/>
          </p:cNvPicPr>
          <p:nvPr/>
        </p:nvPicPr>
        <p:blipFill>
          <a:blip r:embed="rId4" cstate="print"/>
          <a:srcRect/>
          <a:stretch>
            <a:fillRect/>
          </a:stretch>
        </p:blipFill>
        <p:spPr bwMode="auto">
          <a:xfrm>
            <a:off x="6483869" y="3810569"/>
            <a:ext cx="1371600" cy="1244727"/>
          </a:xfrm>
          <a:prstGeom prst="rect">
            <a:avLst/>
          </a:prstGeom>
          <a:noFill/>
        </p:spPr>
      </p:pic>
      <p:pic>
        <p:nvPicPr>
          <p:cNvPr id="4104" name="Picture 8" descr="http://www.mmh.org.tw/taitam/csc/pic/1_aed.JPG"/>
          <p:cNvPicPr>
            <a:picLocks noChangeAspect="1" noChangeArrowheads="1"/>
          </p:cNvPicPr>
          <p:nvPr/>
        </p:nvPicPr>
        <p:blipFill>
          <a:blip r:embed="rId5" cstate="print"/>
          <a:srcRect/>
          <a:stretch>
            <a:fillRect/>
          </a:stretch>
        </p:blipFill>
        <p:spPr bwMode="auto">
          <a:xfrm>
            <a:off x="6483869" y="5073588"/>
            <a:ext cx="1352550" cy="1457326"/>
          </a:xfrm>
          <a:prstGeom prst="rect">
            <a:avLst/>
          </a:prstGeom>
          <a:noFill/>
        </p:spPr>
      </p:pic>
      <p:pic>
        <p:nvPicPr>
          <p:cNvPr id="4106" name="Picture 10" descr="https://encrypted-tbn0.gstatic.com/images?q=tbn:ANd9GcQqkIQPh4bIKiwsM1O6IkMfYOsOkz2gJHZtpUnbasZIVuhAXy5Lew"/>
          <p:cNvPicPr>
            <a:picLocks noChangeAspect="1" noChangeArrowheads="1"/>
          </p:cNvPicPr>
          <p:nvPr/>
        </p:nvPicPr>
        <p:blipFill>
          <a:blip r:embed="rId6" cstate="print"/>
          <a:srcRect/>
          <a:stretch>
            <a:fillRect/>
          </a:stretch>
        </p:blipFill>
        <p:spPr bwMode="auto">
          <a:xfrm>
            <a:off x="1556464" y="4943475"/>
            <a:ext cx="1643935" cy="1717553"/>
          </a:xfrm>
          <a:prstGeom prst="rect">
            <a:avLst/>
          </a:prstGeom>
          <a:noFill/>
        </p:spPr>
      </p:pic>
      <p:sp>
        <p:nvSpPr>
          <p:cNvPr id="4108" name="AutoShape 12" descr="data:image/jpeg;base64,/9j/4AAQSkZJRgABAQAAAQABAAD/2wCEAAkGBxQTEhUUExQWFhUWGBgYGBcYFx0YFxcYGBcYFxgVGBcYHSggHRolHBUVITEhJSkrLi4uFx8zODMsNygtLisBCgoKDg0OGhAQGywkICQsLCwsLCwtLCwsLCwsLCwsLCwsLCwsLCwsLCwsLCwsLCwsLCwsLCwsLCwsLCw3LDcsLP/AABEIAMABBgMBIgACEQEDEQH/xAAbAAABBQEBAAAAAAAAAAAAAAAFAAECAwQGB//EAEYQAAEDAgMFBQQHBgQEBwAAAAEAAhEDIQQSMQVBUWFxBhMigZEyQqGxFCNScsHR8BUWYoLh8TOSorIkQ1PCBxdjc4OT4v/EABkBAAMBAQEAAAAAAAAAAAAAAAABAwIEBf/EACgRAAICAQMEAgICAwAAAAAAAAABAhEDEiExBBNBUVKhFCIVkQVCgf/aAAwDAQACEQMRAD8A9lrVTmguLRujerKdWGyTPMb0qgdJtmB3aQqhRcGmLEmYB3cJQBcMSL2IIEweCiMWLWN9La8lUKLpd4YlpGs3U+6P1dtNUAT+kiCYNtRvTsxAJiCJ0karPiGEB5O8iFa1jiWkiA3nqgBqNeASZPiIHHorqVUO4gjUHVZvo5jS4cTE6jqrsNTIJJETzJPmgBPce8aJtBSL4qETYNn4pV2HMHATG7RRYxxcXEAWgDX1QAJ21t3uIc6Qx1g4gxOkEjSdybZnaNtUxu4gH56LbWwYqDu3tAa4eIZpkcQN14uuKoVHU69SjlgsJDnOOswQRf2Yg+fJQyycdxo73E4zK0u1gSgtfbTgAZMm8QIAURXlh8MjTUREcTvQ6vs5xHg4WvaOik8k0rY1QX2L2lbVdkcIeZIjfGo6oy6vLXRII9V53UwFSk5joILTmDhuPFdnsjG9/Te6IcYBHON3I6/2VsWTVs+RNBOjW0B1ygzxU6NTMJCy4gQ1v2hb1C10WQAOCsIkqcS8iANSYT/RxmzXnrZLEUyYI1BkIAZtNwI8UjfP4JnYkAmxIGpAsEml5IkZQOcyq+7cA5oEgzedJQBa/EAECCZEiE30kRN9YPLqqS0te0C5DenFS7rwuzQM1+iALnVwCRwElVuxEtJ8QHHz3KNBhLHHe78oCmaZ7uIvH4oAka4ECCTE2VVbES2RI8UJrtdaDIFiYhQpsJZa/ilAGkYgGRBmJuNeiroYnwy7j68grHMPeA7ohUCg7LEaGRfVAGhuIF5kRqDqqXYiS2JEnfvCYYckOtEiBckpy15LZbGU8figC/EOgW4pJV2yPNJAFqSSSAEkkkgCL2g2N1IJJIASSSB9pNrGgaAaRNSq1hkTYkN4iLuF0AHFVig4tcGQHEGCdAeKbEYgM1+S5zHbWeJaSCLk+6LSXNL91No1dyI4piZor49tAEjx1HmC+7pIsGtGro4CBrcLmK73vxFUloa4lgJeAXDwgiwiLEfBGOzG1sI+tkFYPxBbLS7w5mf+g0+6OQ0vog20a8Y7EA2lzfgxsLn6iTUbNQSWyCn0fK2XOJb1vM8hot+y67XCy5jbu1h3YYDc8Fi7Nbbaw928w4fEcVySlKXJtJHotXCh7baoLRnD1Q4AgaPHFv5jUf1RPC4oOEgq54a8XF01LyuRtBJrWmHWNrHluViF7KfkPcnddh4t3t6tPwI5omu+MtSsm1Q6SSS0ISSSSAIlgmd6T2A6iVJJADAJ0kkAQfSB1AKk0RonSQAkkkkAJJJJACSSSQAkkkkAJJJJACSSSQAlyXbHD1H4nAtaJHeyeWRzKhJ/lYV1qx41vjpP+y4jpmaWz6keqEAJ7UbRLYosMOcMzjvawHUc7H4cVyvbTDuZh2UQfrMTlpBu9ge4ARzDO9f1pg7gjeyx9IxT6hu0uJH/ALdM5WDzdf8AkKG1Kn0ra9rswrCRw7yoe7Z5gNqHpVTjyJ8AftTXY1jKeTvWNfDKbSdMPTc1gBb7JdWzwRF2ME3Q7YOAfXqEPrPLNC+c3stbZrnCTcxefZKI7SpvxVathMGQHOIYSR4KNGm7Ma7nC+Z1S7QLuM7gSCPZQVadSrTxjWiqwgS2cj27qjSQBfl8NFPqJJQY4LcE7L7HGtXqh9V/dsjK5sBxmfakEAiN2shcp2m2Y/DYk04qva0B4qNbJyn7RAyiI+S9k2C1pbUeD7VR3+mGD4NCv2Gye9Ma1HQeIHh/7SFwRdss0jyXsx2kLXZKlR2Tc649Ru6iQuq2Z2wjECjUABIlrg4PDx94b0M7R9m6ZxL20y2mZzZYsc15G4XJQbbPZ+sGT3YDhBbVlxgjfIJb5WVlgclaJuVHs7/rGAsPiHiYeB/VvMrZgsVnbJEOFnNOrTwXkfZjtfWw8MxI8P2hdp89AeS9Bwe0qVeKlGqGv6iCODhvCcJODpoNmdIkseCxZcXNMS2LtNjM+htpdbF1J2rRkZOkkmAkkkkAJJNKdACSSTSgB0kkkAJJJNKAHSSSQBVUrtaYJv6qVN4IkLO5pzEsdfeCotq+E+6Zi288kAbUlgDyM4k+zNzdIZvB4j4rIA3ITtDaT85ZSLRk9t7hIB1ygAi8XJm0jyjtPGOp03hpJeXBrJ4nUnkACf7rjO2ldzKDMPTeS+uYN75Zl7vMmPMqWSVbIthx62Htkdu8NUc9j6rA5ujhIa/k3N73IEzuWHG9vWS+m6kYLTDg6SJs0uEACTwPqLrkQxtKl3bIlrxmjWbT6jRDe1Wz206uFy5zL3GXPkO8E5onXS/NS7k9SSOvJ00IcnpXZ2uKVCqZAc1rGA8xTDiT/NUJQXsy/ucLWxJ/xKxNRlr+MijhmnmG5J6FYNqYxwbXoi2d1Rvm4Ckz4vHojO3nspvw9H7xaOdJmRptwzudJ0LQdQuq6VnBpblQa7EbNoYakWNex1d5z1iHAuLtMvHKwQ0dOa29qML3lLwFoqt8TASBm4tvxHxhcbisc9rQ4ucAy4AgC32SPE0gTEG+h1WfYnaGm9p7yS8us4tBzDdnm5dHmoTyqtzofTSiwlsHHOYKjKlN7HZi4B7S2QQJiRe4OnEIp2X2w3IWu9pr3h3DxOLgfRyqfhmuDWtMMd7MaU3OFi0aZXaFukwbGZlS7Nmkx1VlRznEeIQA0tHAfaC544f9ok5NrZk6FZrcc8OaD3lNrmnUjKSHeV2oR2/dUwoGKw5+rmKrNwnR4A9D5LLQo16taiaV3Nc4GbDIYnMd3EcwEY2gK+WpSqUs1OIPvjzj8UY3OKuhOmcTgO0+CxVqrBTebEt8JnmND5hF9j9lqffU+78THvBzaEtF3aWiBEqqt/4f5w2owCmABDXTlO/wzdo9F3vZfYDcM0uzPc5wsXunI3XI3gN/pwXfGSktyDjvsF8Hg2Um5abQ0ct/U6lXPcAJNlkxO0mUzDzlnQnf0Gp8kPxm1sxbkYSJ1f4G+h8XwCy2kbUW+AwzENJgG6jicbTp+29rfvOA9AUExDnvI7yoRwDPAP8AMPF8UNGIptzlp8QJswcPtHeepU3l9Fo4JM6Cptun7ge88mkD/M6B8Vlr7WqgTFKm3i4lx+GUA+ZQR+PqOLYOQEdSem74LK+Yc4kktPtG5jeJKy5yZ1Q6P5BWrttx1ru/kphrfVwPzVmH2g9zc7K7iObWuHoGg+hXA7Rx5qv1IYDAbu0Jk8112xsOWYcOky4ZuQk7vJZcpLyay4McY7INs2nX4UneTm/CSqa2JquHjqZRwpty/wCqS70IWHF4oi0kWERvJ4oa2u54ku97ff5yk5y9kY4YvdIOu2e0+0M3NxLj6kqLcGz3bc2kj5FZ6Yh0E6g7/lGilTc5rPCTcxB89Cs/9NOFGttN40q1B/OT/ulX4OsWOGZ73Zj7xLvnosYrEZhewmHRI/onLCHU7k3/ACWlJpk5RVcHTOeAJSVNX2QkutHIyypQabkX4pdw2IiyybW2mKIAAzPdOVumm9x3NEj8JQahtmu0y4tqDe2Mh/lN/Q+oWXNLY0ot8HQmi1oJ0EGSTu3klBa21iY7tgDR7LnkyeeUaDqZ5BQxOKdX1BZTHuGJeeL8pIy8GzzPBSqU58lGeXxErDF5kZqpc8l7yC4iAAIaBIJ1JJJgX5LFi8EyTVDZeAQP6eiKsYsuNaWtkeai5NnVjST2PPNt1G1KDq9MQ9hIeOMag+keYKDdp8UHuwFQE5TTg/eEMPyPqijx3dbE0fdqAvaOJbBj0y+hXP4ps4Qt97D1gQf4H/2BWk97OzNC0jr9oS6swtk96/DOAaAT7LqxIa4ibsA13Lc0uqYipVqGe6YKTB3ZpkSBUqEtcXHMS9omYgINgqzalCnVcaY7ktDy9mYZWuLxYkD2atb/AOtGcC7wVWgG1Rx9g05Doe0hh0GUs9F0ZH+h5/SRvPT8Fb6gIIIkG17iOY6JqW0GRlrAOpkxBEgCYE8ulws9RsfkhG0CXHK0Zo3chquJ77HvTxQlHc9A2Yf+GGUlwAlp1cQDmB5mV2VFtOoMzYcDeQbFch2coFuGotOoYP7IjTDmOz0zlcdbS133m2k85BVME9CpngZ4ansdKaQkHhomNEX/AItUHG0q8Rlp/el3+3/9Kiqx7/8AEqOdyb4G+jTJ8yV0PLFEFikwhtLFsZDCRuOUS5/D2ReOZss9TaFV9mAUm8TDn+QHhHq7oqKOHa0WAA1MW8yh+PxZdLWzlGpGp/opvK3wXxdNqdFxr02ExL3n2jqT955+W7gs1fHvdYZWjpJ9T+SxOqtED0AUyJ081M9KHTwRHIfec53U29BZIUpVVTGtBIBzHgIt1JMDzKHYjaz/AHWtHMy75QPmguorhILFviE6QsW3sVkpZWi7zHlFz8vVB6mMrOF3u8ob8hKw123kjMf4iXfNOxvGVGqBA0XoXZ6rnoZT7py+UBw+BHovMa7S10taS33mSTH8TZv5ei9A7EVs1J958QPkWiPklI5+oiu2PtarNSIBygDWPj6KOGpDfxmyrxF6j+v4K5joWWQgkgpLZBjdwn8FOmGwRuP68kNZV6lX0cVJg6fJZ3NOKNrGDTjod6vw1Jpi1weP6sszX6K7D1fEOdvyTTJzhtZ0VNgLRKSfDeyEl3x4PLlycttarmxFQ7m5WDyGY/F3wWYK7aLYr1h/EHDoWN/EFU71yz5Z0w4NeEfuRFoQik+DKIOxIU2URoyqvEUszSOISo1gVagZ5H2qwr+8aWmIPtRJ0IjXS5+CBYjDulzhD2vDWua2WzlEXnf1Xq+3ezIrSWHKTeOfFcVjdhYqiTDM46QfX+q0jtx5YtUzB2Xx7KAex4fDnMIdF2ZZgmbEgwfUb10owpP1raoDiIIJ/wCFqsBJDaTr904SYDuJF7RytV5B8dBw6Cfko0doupmaPfUydcsweo0PmrLJtUkc8+mqfcxvcK19pNzlhaWuAm7mReYhzXEeiuwlK+ZlMki7nEnKG75cbAWvqsOH2ntCp7E/eNKmD6lkrThuyeLquzVnkTqZkn5AehRHtxMZpdRkVOSRofjHu8IrvyASG0GFzb8HFw0neIWRzst2YrFscLgOYCDysSF0FDsG3KGuqVQBuFaqOejXtGs6AJ//AC+YPZxFdv8A8lRw9HVCD5hJTiR0OzVszEudTGXE1TUEB0tY9jzr4N88lq2g7G0hIqYdwmD3kUyPiQelkGf2PxLP8PGvPJzafzFMH0IQrbOCxlODVq0HgaBzC5xPId4T5wtaoPwJQyXyacd2pxjmOy02nKbtAc0vG8tJbBb57xxQXBdtnvqd3UYWOvMnIG3FpOtp9VJrq7hJpCmdMzXv05N8LR0MqTcICc1TNUPF8OPzt5LLlFcI78WGTju2gidouDg5oY48nFwbP8Wk9JVlbFVqsBxAA3NkT94zJHostGmAfDIHDUIhLRv1U5Ns7MWOMEZ+6Mgm8btwG8ADTpyWvE1JAbHmN44pU67RoHHy+Kk17YIyusbdDePXN6JUU1pMy93CortPBEG1gCbH00UHls3meiVGnNAipSmeKP8AYPwvq09zg17R0JDx6uaf5lhqNbOvwSoYw0atNzdc4bpAh4LNeEkHyQQzrVB0G8Q361/kfgFro4WY3z+oVbGCZcRfXmeA4oxg2T4ogbvzSOG9KJUsE0CIQrG4fI5HiUB21V8bRu19LJGYPc0NPh9CFbhHSW9flJlCjibQEW2bSvyaI8zr+uaEtymR/qdThvZCSbC+yE6748HkS5OSxb81aq7+MtH8gDPm0qtLEGKtRpOX6x501zOLvkQnBtLo6jeuWXJ0xewlJrlWHi+tuSYVBxPosmrL2ui4WunjPVDxVEHlyTtqif6aoodhAYkrQLiUKwlXUuO+EQFUEW3btFloaGq02nVoPUAqpuGYD7Df8oTtreMA8DZPVq+ON2WUUx2WQBoAOiTKe9RZUBiJvpbVP3gmJ84t6ooLLZTJ4i6raHkSCBOgj8UUFgnG4yo93d0RGvi3mNYmwHPU/FD6uBptJc+Xv5z8zcozhsS0NBG8NBjUQIICwYho8WXmb6jyVKpHVgasHFs/gN3kmdhwTELayhMDfAKTaf2RMW5fFZO3XEHUcDDidQT+CsOH3DnqiIwzt7T6j807qDhuEk2n5pmXkSMBowb3KelR8Y/iBHmPED6ZvVEG4V87r796Z1MCo08CJtbRw180UYeWNGQUL3CjWwu+NUWbSaTfr1Ugxp6TGm/mnpE88bAAwObdPPcsO3sA0MDvsuafRwK63EQLbx8kM2hhu9pPaN7TeNOnNKhSzJoK4fZlNl2gfrnqt7HIdszGipRpPOr2NcRGhi8+cq+pWtLTvAWKOBs0uesmMwTKrRMgjeNb7leKwPlfTXoq8NiLHNYfqwToSZkw2z2j2JJ+07d0CJ4emGgAf35qqmRJcDHEEfFOcTJbFpN7ahCQSkdBhfZCdVh0MEJl2x4OGXJzm2mluIfLZDw146xld/tHqsQBDTFpOnALpO0OGzU84Hipy4c2x42+YuObQgEhc+RUy+PdFEGSYN27zJVg9y2mqknhTspRRVHtnjHzVxYSW2jLv4pyybFXsCLCjPhaZ4GQ4mFqpUy6SQfM3SbYyrgRucB1SbNRRW6nBDheJEKipUJeTEQIg71dVqxYXPH8lkhCBkWVXSIzAb728lpwjiZaQTzmB5qkBa8CPFPJNsykby20coVDXuAy5ZjQ7ldKeFmzdALFUDSc12rZkke648eRWpuV+cuFyAAVvqNGhQ6phCy7Bmb9n3h04jktKRuLXklWwkNYRqAB8FL6JFhuVdFwcZBkj1HULaKp3rdopck+SinRvMutu3K6rSBggXF+vJJ9dVHEfJLYTi2WhxJFoA1neqDSiREySQVW6uUqNc+IndA+En5j0WWDxMtDMjmwJhv5qLqBIfNpMjknZVEgnXRXPaCLo1E5RcTFTwjnNLjq78oU30SKcb40Wt1SBCrb4krGlfIK7PUi0PaL5aj2xwvm9PEtzMOS3+ZacNgGtBt7Ti49TH5LU1oAgIbMNbmR+HPeA3iFSMK7LF7GevREkpRYqBvcOM66QJMlTbmcWS2IK3qTNU09waCL2eEQkp0HWSXYnscT5LCFxZpZHPp/9NxaPu2Lf9LmrtUA27s8yarBNh3jRqY0e3iQLEbwBwg4yxtGscqYJTpNcCAR+uafRcx0k2hWAKGcJxUSGWAqEqBqqDqwRQE3woEKt1YKFXFBok+Q3k7gOaaTFZc5wAk/mSTYADeSbAIrhNkVC2XVMjjfLlDg3gCZueO5Y9lua0io8gv90T4WTw4uj3vTmZbtZv6K6Y4dv2Rzyy70jLV2dWaJa5tT+GMh8jJE9Y6qmhiM0i4IsWkQ5p4Efqd1kWbj2lZcbh6dWHB2V4sHDhwcPeby9ISnh9Dhmrky1SkxypDyCWPgOAm2jh9pvLiN3oS2ZcrVPc6k01aLa2Ea8zo77QsVX3VRvB49HfkVNtRWNqICzN3rfeBb94QPXRTaGnRzT5haM6iQ07h6IHqZUcMFE4S0K7IBoAPJIuQPWzO3DxffxVuVSUmhAnJvkr7gb1YwRopwkGoASSlCUIERSTpJAMnCSTU0ATwmiSnhxZJdseDhlyWplCpWa3Urhe23aIh/cscQ0e0QYLibxP2R8VSMXJ0jEpUrN/aGpRovLmPbJu+kLmfttjQ8WnXUXmRbNoNf7JB+Y6jVCNmUW1JEwtr9hSLQTunUJy6WL8ij1Ml4N3fSoGsVgbsnEt9lx8zmHxk+io+h47N7VMjpf5rH4r9o3+SvTCT8TCzVdoAb1hfsnFv/AOYzh7Kqd2UxDvbqwOQj5JrpX7Q/yEWVtvsbrcjQDX+iu7P7TbWec7QT1kNHADd11So9k6bBf6xx3EwP11V37Ke14a3wHWGiwHPkqwxRiSnllIW0dlV2uL6DvDrlJ+SC1O0VWmctRhBGq7DZOzyXOeKjjFi2ZafVa8fsGlWIzsBPx+BVFNJ0yemzi8P2yG4kn7O/yW/A9rg/l1Ryl2JwrSCWGeqz7V7I4aq+WRTMR4dLcU9eMWmY37WZUA8UEXa4G7TxH5b1pobTE5XwHbuDubfy1HxWJnY5lOwm4s5rpg7iWnd6qOM7LvNMzU5hw3RvHBRy4cc1s9y2LLOHPAcbWCmKi4vv8VQ9tvfM+032wOY3rfs7bbKlmOuNWmzh1abrgnhlHk7o5Yy4OoFROHoQMbxUvpgjVT0s3YW7xMHoWzGA6EFWDEo0sLCgcphyFHFFO3FophYWDgnzoQcWmONhFBYYzp86CjHJ/pyKCwwSkhYxZVlHFToZQ0FhBSpXIWVryVbQqgPE7yiKthJ0g6wWSTF8BJdxwmd7DmJaQTvBXmXads4ivYAhw53gaL1KphwTNweRheadp6Q+kVmjj/2hWw8sll4A2zi5rpBI4ei6qpjKjQ29yNw0t81x2HJg3Mt06Lq8NtVjmtzi7RY8eqs4kkzM/bNQZgTMRr1U6m2XDLz/AFZTxTqTg47ysNalT92Z+XRCSCzTT2yYIFjmjju3LRhttOmHCRzELn6lCJg2JlSoMI3+qelC1HT4rHtaQ9szBgc1OnjxkDoGYsI+P9Vym0KhgX9Ny2urRTF7kb+e5Y0GtQS2JtEhlTM6PHERbTcVjxO3HzYusTYC1ihdN31VifbnXRDKjyTMnWUKA3I62n2ke4EEkyCOiu2XtYxlddpF/wA1ylKpGiRqkGZN9Rulb0IzqZ042o8ZQDFyr8JtompUpkyIOu47/igeCrF9Rh4EfMT8FnwFSK5JOriD5z+azpQ9R0P7ULTBgty8L6IFisNSqOD3gyb2MdNFPGVwXERa1/11VFZ3yTUUJyYTwzGEhratQbvFDx6m/wAUVbsuzR3jCCfskdJ8S5M1CFb+0HgWcY4KcsEXwUjnkjqauya0iMk+c+QMD4rJU2fiHAllWMsy3KGkR1mViwfaB4LcxJI5rd+2pzE238pWFhrwaeZvyUjYbnQHPJkTfxbzxUqWwmgGQ0lp1DRcIhU2mHtFSNBHnyVDttNa3wtuf1MrdP0YtexfsxviLXPAAtDiBMTpKRwJDJ72pMcR+SrbtsBuUjrFv7qs7VEQJjTgjt3yg7j9mmngHEx3r7AHRtyfJVjByDL3zmHCPSFd9PaYLRNtxg9DyUxim5YcIkzbcl2l6Ndx+yqthS14b3tR2YGLNsfRUYShVaP8RwE6QJGt/ZT4vGinDw4uJsN0A71t2lUY2icskvAdc6dFl416H3JeyTMLUgu76oRFtBe2sBaXYHKafjeSTqTKA7P2i4YVrt7p5mAf6KjC7dcHt8R3FJYvSB5GejgEMEmb/mkm2fU7ymCU6mzaNq8t7SujGVeTh/tavUlzu0OzDKtR1Q6uM/CPwVMUlF2zGSLa2PNHMy1COP8AcKxpgwu/q9jmOi9x+gnd2PYVfvRJ9tnCCtAk6KT4Ildz+6DIIO9MzsewCJR3oi7TOBlXMghds7sazis/7k/xp92Iu0ziqo4pOdOq7qn2NHvGVZ+5rOKXdiPtyOCJ8MDRUGmF6K3sewb037ms4o7sQ7cjzyBChmXov7mM4pv3KZxS7sR9tnD4V0RCjhYNWOa71nY9g3odtbYlLCtNRx1DxpN8hO/esZM6jFtCcGjl9oRNt5Co2i+CQOUIs/F0qlbKCIyi/hDdATBIiLu6EFZtnYiicRVc7KGtaWtzFoblzgQ2AIBaTe5uVxr/ACDbar7M2BqbyVcCuk2ftGgXE1Cxstn3TD8zyAYkAhrW/DeYWmljcKTUIyEBrbEAHRxNoF5jSfaHRH8hL4r+wOUw9QbwtFUA0S6febHqZ+QXY1xhwwvcKZa7u4zBsGCS73Tu87LlDSwufDummWNz5xlIJJe/I4tAkgAskcLLS69tcL+waoswOKAoOE3Bn9fFZXPENvoFop/R8oDjR7/u/bDB3U95Nhly5+7tOWJWKpg6Dq1XxAsluVwy0xEHMQ0wMpMWHwR+fXj7Ex+85phVHFSr7KoQS17RFgO+aZkv1kaWZ6lVN2XSiC5mmveN1gmDfi5rZj3Sep/IP4/ZkdmJINitdPHE6lZhsmjB8bZtE1WD3ZgxNwSGyOBKkzZVHMfG3KRF6jZzSPECN8TaEv5B/H7HuLGV/EN6043aFonQceSo/ZVAkfWNAMf8xo+8d8cd86W1VdLZNKBmqNm+lRsROo8t3H1S/Pfx+wtl1etFKmBYBp+aG0KkOF+C31tl0TJa9rdYBqNI3x/KbW3Jm7Koxd4sP+ozgLdCZ6QNZsfnv4/Y9TPUuz1ZvcNlw04hJeU7QwtNg+rdMnXM1zgBMAhvHWY3JLnl1m/BTvV4P//Z"/>
          <p:cNvSpPr>
            <a:spLocks noChangeAspect="1" noChangeArrowheads="1"/>
          </p:cNvSpPr>
          <p:nvPr/>
        </p:nvSpPr>
        <p:spPr bwMode="auto">
          <a:xfrm>
            <a:off x="155575" y="-1676400"/>
            <a:ext cx="4762500" cy="34956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10" name="AutoShape 14" descr="data:image/jpeg;base64,/9j/4AAQSkZJRgABAQAAAQABAAD/2wCEAAkGBxQTEhUUExQWFhUWGBgYGBcYFx0YFxcYGBcYFxgVGBcYHSggHRolHBUVITEhJSkrLi4uFx8zODMsNygtLisBCgoKDg0OGhAQGywkICQsLCwsLCwtLCwsLCwsLCwsLCwsLCwsLCwsLCwsLCwsLCwsLCwsLCwsLCwsLCw3LDcsLP/AABEIAMABBgMBIgACEQEDEQH/xAAbAAABBQEBAAAAAAAAAAAAAAAFAAECAwQGB//EAEYQAAEDAgMFBQQHBgQEBwAAAAEAAhEDIQQSMQVBUWFxBhMigZEyQqGxFCNScsHR8BUWYoLh8TOSorIkQ1PCBxdjc4OT4v/EABkBAAMBAQEAAAAAAAAAAAAAAAABAwIEBf/EACgRAAICAQMEAgICAwAAAAAAAAABAhEDEiExBBNBUVKhFCIVkQVCgf/aAAwDAQACEQMRAD8A9lrVTmguLRujerKdWGyTPMb0qgdJtmB3aQqhRcGmLEmYB3cJQBcMSL2IIEweCiMWLWN9La8lUKLpd4YlpGs3U+6P1dtNUAT+kiCYNtRvTsxAJiCJ0karPiGEB5O8iFa1jiWkiA3nqgBqNeASZPiIHHorqVUO4gjUHVZvo5jS4cTE6jqrsNTIJJETzJPmgBPce8aJtBSL4qETYNn4pV2HMHATG7RRYxxcXEAWgDX1QAJ21t3uIc6Qx1g4gxOkEjSdybZnaNtUxu4gH56LbWwYqDu3tAa4eIZpkcQN14uuKoVHU69SjlgsJDnOOswQRf2Yg+fJQyycdxo73E4zK0u1gSgtfbTgAZMm8QIAURXlh8MjTUREcTvQ6vs5xHg4WvaOik8k0rY1QX2L2lbVdkcIeZIjfGo6oy6vLXRII9V53UwFSk5joILTmDhuPFdnsjG9/Te6IcYBHON3I6/2VsWTVs+RNBOjW0B1ygzxU6NTMJCy4gQ1v2hb1C10WQAOCsIkqcS8iANSYT/RxmzXnrZLEUyYI1BkIAZtNwI8UjfP4JnYkAmxIGpAsEml5IkZQOcyq+7cA5oEgzedJQBa/EAECCZEiE30kRN9YPLqqS0te0C5DenFS7rwuzQM1+iALnVwCRwElVuxEtJ8QHHz3KNBhLHHe78oCmaZ7uIvH4oAka4ECCTE2VVbES2RI8UJrtdaDIFiYhQpsJZa/ilAGkYgGRBmJuNeiroYnwy7j68grHMPeA7ohUCg7LEaGRfVAGhuIF5kRqDqqXYiS2JEnfvCYYckOtEiBckpy15LZbGU8figC/EOgW4pJV2yPNJAFqSSSAEkkkgCL2g2N1IJJIASSSB9pNrGgaAaRNSq1hkTYkN4iLuF0AHFVig4tcGQHEGCdAeKbEYgM1+S5zHbWeJaSCLk+6LSXNL91No1dyI4piZor49tAEjx1HmC+7pIsGtGro4CBrcLmK73vxFUloa4lgJeAXDwgiwiLEfBGOzG1sI+tkFYPxBbLS7w5mf+g0+6OQ0vog20a8Y7EA2lzfgxsLn6iTUbNQSWyCn0fK2XOJb1vM8hot+y67XCy5jbu1h3YYDc8Fi7Nbbaw928w4fEcVySlKXJtJHotXCh7baoLRnD1Q4AgaPHFv5jUf1RPC4oOEgq54a8XF01LyuRtBJrWmHWNrHluViF7KfkPcnddh4t3t6tPwI5omu+MtSsm1Q6SSS0ISSSSAIlgmd6T2A6iVJJADAJ0kkAQfSB1AKk0RonSQAkkkkAJJJJACSSSQAkkkkAJJJJACSSSQAlyXbHD1H4nAtaJHeyeWRzKhJ/lYV1qx41vjpP+y4jpmaWz6keqEAJ7UbRLYosMOcMzjvawHUc7H4cVyvbTDuZh2UQfrMTlpBu9ge4ARzDO9f1pg7gjeyx9IxT6hu0uJH/ALdM5WDzdf8AkKG1Kn0ra9rswrCRw7yoe7Z5gNqHpVTjyJ8AftTXY1jKeTvWNfDKbSdMPTc1gBb7JdWzwRF2ME3Q7YOAfXqEPrPLNC+c3stbZrnCTcxefZKI7SpvxVathMGQHOIYSR4KNGm7Ma7nC+Z1S7QLuM7gSCPZQVadSrTxjWiqwgS2cj27qjSQBfl8NFPqJJQY4LcE7L7HGtXqh9V/dsjK5sBxmfakEAiN2shcp2m2Y/DYk04qva0B4qNbJyn7RAyiI+S9k2C1pbUeD7VR3+mGD4NCv2Gye9Ma1HQeIHh/7SFwRdss0jyXsx2kLXZKlR2Tc649Ru6iQuq2Z2wjECjUABIlrg4PDx94b0M7R9m6ZxL20y2mZzZYsc15G4XJQbbPZ+sGT3YDhBbVlxgjfIJb5WVlgclaJuVHs7/rGAsPiHiYeB/VvMrZgsVnbJEOFnNOrTwXkfZjtfWw8MxI8P2hdp89AeS9Bwe0qVeKlGqGv6iCODhvCcJODpoNmdIkseCxZcXNMS2LtNjM+htpdbF1J2rRkZOkkmAkkkkAJJNKdACSSTSgB0kkkAJJJNKAHSSSQBVUrtaYJv6qVN4IkLO5pzEsdfeCotq+E+6Zi288kAbUlgDyM4k+zNzdIZvB4j4rIA3ITtDaT85ZSLRk9t7hIB1ygAi8XJm0jyjtPGOp03hpJeXBrJ4nUnkACf7rjO2ldzKDMPTeS+uYN75Zl7vMmPMqWSVbIthx62Htkdu8NUc9j6rA5ujhIa/k3N73IEzuWHG9vWS+m6kYLTDg6SJs0uEACTwPqLrkQxtKl3bIlrxmjWbT6jRDe1Wz206uFy5zL3GXPkO8E5onXS/NS7k9SSOvJ00IcnpXZ2uKVCqZAc1rGA8xTDiT/NUJQXsy/ucLWxJ/xKxNRlr+MijhmnmG5J6FYNqYxwbXoi2d1Rvm4Ckz4vHojO3nspvw9H7xaOdJmRptwzudJ0LQdQuq6VnBpblQa7EbNoYakWNex1d5z1iHAuLtMvHKwQ0dOa29qML3lLwFoqt8TASBm4tvxHxhcbisc9rQ4ucAy4AgC32SPE0gTEG+h1WfYnaGm9p7yS8us4tBzDdnm5dHmoTyqtzofTSiwlsHHOYKjKlN7HZi4B7S2QQJiRe4OnEIp2X2w3IWu9pr3h3DxOLgfRyqfhmuDWtMMd7MaU3OFi0aZXaFukwbGZlS7Nmkx1VlRznEeIQA0tHAfaC544f9ok5NrZk6FZrcc8OaD3lNrmnUjKSHeV2oR2/dUwoGKw5+rmKrNwnR4A9D5LLQo16taiaV3Nc4GbDIYnMd3EcwEY2gK+WpSqUs1OIPvjzj8UY3OKuhOmcTgO0+CxVqrBTebEt8JnmND5hF9j9lqffU+78THvBzaEtF3aWiBEqqt/4f5w2owCmABDXTlO/wzdo9F3vZfYDcM0uzPc5wsXunI3XI3gN/pwXfGSktyDjvsF8Hg2Um5abQ0ct/U6lXPcAJNlkxO0mUzDzlnQnf0Gp8kPxm1sxbkYSJ1f4G+h8XwCy2kbUW+AwzENJgG6jicbTp+29rfvOA9AUExDnvI7yoRwDPAP8AMPF8UNGIptzlp8QJswcPtHeepU3l9Fo4JM6Cptun7ge88mkD/M6B8Vlr7WqgTFKm3i4lx+GUA+ZQR+PqOLYOQEdSem74LK+Yc4kktPtG5jeJKy5yZ1Q6P5BWrttx1ru/kphrfVwPzVmH2g9zc7K7iObWuHoGg+hXA7Rx5qv1IYDAbu0Jk8112xsOWYcOky4ZuQk7vJZcpLyay4McY7INs2nX4UneTm/CSqa2JquHjqZRwpty/wCqS70IWHF4oi0kWERvJ4oa2u54ku97ff5yk5y9kY4YvdIOu2e0+0M3NxLj6kqLcGz3bc2kj5FZ6Yh0E6g7/lGilTc5rPCTcxB89Cs/9NOFGttN40q1B/OT/ulX4OsWOGZ73Zj7xLvnosYrEZhewmHRI/onLCHU7k3/ACWlJpk5RVcHTOeAJSVNX2QkutHIyypQabkX4pdw2IiyybW2mKIAAzPdOVumm9x3NEj8JQahtmu0y4tqDe2Mh/lN/Q+oWXNLY0ot8HQmi1oJ0EGSTu3klBa21iY7tgDR7LnkyeeUaDqZ5BQxOKdX1BZTHuGJeeL8pIy8GzzPBSqU58lGeXxErDF5kZqpc8l7yC4iAAIaBIJ1JJJgX5LFi8EyTVDZeAQP6eiKsYsuNaWtkeai5NnVjST2PPNt1G1KDq9MQ9hIeOMag+keYKDdp8UHuwFQE5TTg/eEMPyPqijx3dbE0fdqAvaOJbBj0y+hXP4ps4Qt97D1gQf4H/2BWk97OzNC0jr9oS6swtk96/DOAaAT7LqxIa4ibsA13Lc0uqYipVqGe6YKTB3ZpkSBUqEtcXHMS9omYgINgqzalCnVcaY7ktDy9mYZWuLxYkD2atb/AOtGcC7wVWgG1Rx9g05Doe0hh0GUs9F0ZH+h5/SRvPT8Fb6gIIIkG17iOY6JqW0GRlrAOpkxBEgCYE8ulws9RsfkhG0CXHK0Zo3chquJ77HvTxQlHc9A2Yf+GGUlwAlp1cQDmB5mV2VFtOoMzYcDeQbFch2coFuGotOoYP7IjTDmOz0zlcdbS133m2k85BVME9CpngZ4ansdKaQkHhomNEX/AItUHG0q8Rlp/el3+3/9Kiqx7/8AEqOdyb4G+jTJ8yV0PLFEFikwhtLFsZDCRuOUS5/D2ReOZss9TaFV9mAUm8TDn+QHhHq7oqKOHa0WAA1MW8yh+PxZdLWzlGpGp/opvK3wXxdNqdFxr02ExL3n2jqT955+W7gs1fHvdYZWjpJ9T+SxOqtED0AUyJ081M9KHTwRHIfec53U29BZIUpVVTGtBIBzHgIt1JMDzKHYjaz/AHWtHMy75QPmguorhILFviE6QsW3sVkpZWi7zHlFz8vVB6mMrOF3u8ob8hKw123kjMf4iXfNOxvGVGqBA0XoXZ6rnoZT7py+UBw+BHovMa7S10taS33mSTH8TZv5ei9A7EVs1J958QPkWiPklI5+oiu2PtarNSIBygDWPj6KOGpDfxmyrxF6j+v4K5joWWQgkgpLZBjdwn8FOmGwRuP68kNZV6lX0cVJg6fJZ3NOKNrGDTjod6vw1Jpi1weP6sszX6K7D1fEOdvyTTJzhtZ0VNgLRKSfDeyEl3x4PLlycttarmxFQ7m5WDyGY/F3wWYK7aLYr1h/EHDoWN/EFU71yz5Z0w4NeEfuRFoQik+DKIOxIU2URoyqvEUszSOISo1gVagZ5H2qwr+8aWmIPtRJ0IjXS5+CBYjDulzhD2vDWua2WzlEXnf1Xq+3ezIrSWHKTeOfFcVjdhYqiTDM46QfX+q0jtx5YtUzB2Xx7KAex4fDnMIdF2ZZgmbEgwfUb10owpP1raoDiIIJ/wCFqsBJDaTr904SYDuJF7RytV5B8dBw6Cfko0doupmaPfUydcsweo0PmrLJtUkc8+mqfcxvcK19pNzlhaWuAm7mReYhzXEeiuwlK+ZlMki7nEnKG75cbAWvqsOH2ntCp7E/eNKmD6lkrThuyeLquzVnkTqZkn5AehRHtxMZpdRkVOSRofjHu8IrvyASG0GFzb8HFw0neIWRzst2YrFscLgOYCDysSF0FDsG3KGuqVQBuFaqOejXtGs6AJ//AC+YPZxFdv8A8lRw9HVCD5hJTiR0OzVszEudTGXE1TUEB0tY9jzr4N88lq2g7G0hIqYdwmD3kUyPiQelkGf2PxLP8PGvPJzafzFMH0IQrbOCxlODVq0HgaBzC5xPId4T5wtaoPwJQyXyacd2pxjmOy02nKbtAc0vG8tJbBb57xxQXBdtnvqd3UYWOvMnIG3FpOtp9VJrq7hJpCmdMzXv05N8LR0MqTcICc1TNUPF8OPzt5LLlFcI78WGTju2gidouDg5oY48nFwbP8Wk9JVlbFVqsBxAA3NkT94zJHostGmAfDIHDUIhLRv1U5Ns7MWOMEZ+6Mgm8btwG8ADTpyWvE1JAbHmN44pU67RoHHy+Kk17YIyusbdDePXN6JUU1pMy93CortPBEG1gCbH00UHls3meiVGnNAipSmeKP8AYPwvq09zg17R0JDx6uaf5lhqNbOvwSoYw0atNzdc4bpAh4LNeEkHyQQzrVB0G8Q361/kfgFro4WY3z+oVbGCZcRfXmeA4oxg2T4ogbvzSOG9KJUsE0CIQrG4fI5HiUB21V8bRu19LJGYPc0NPh9CFbhHSW9flJlCjibQEW2bSvyaI8zr+uaEtymR/qdThvZCSbC+yE6748HkS5OSxb81aq7+MtH8gDPm0qtLEGKtRpOX6x501zOLvkQnBtLo6jeuWXJ0xewlJrlWHi+tuSYVBxPosmrL2ui4WunjPVDxVEHlyTtqif6aoodhAYkrQLiUKwlXUuO+EQFUEW3btFloaGq02nVoPUAqpuGYD7Df8oTtreMA8DZPVq+ON2WUUx2WQBoAOiTKe9RZUBiJvpbVP3gmJ84t6ooLLZTJ4i6raHkSCBOgj8UUFgnG4yo93d0RGvi3mNYmwHPU/FD6uBptJc+Xv5z8zcozhsS0NBG8NBjUQIICwYho8WXmb6jyVKpHVgasHFs/gN3kmdhwTELayhMDfAKTaf2RMW5fFZO3XEHUcDDidQT+CsOH3DnqiIwzt7T6j807qDhuEk2n5pmXkSMBowb3KelR8Y/iBHmPED6ZvVEG4V87r796Z1MCo08CJtbRw180UYeWNGQUL3CjWwu+NUWbSaTfr1Ugxp6TGm/mnpE88bAAwObdPPcsO3sA0MDvsuafRwK63EQLbx8kM2hhu9pPaN7TeNOnNKhSzJoK4fZlNl2gfrnqt7HIdszGipRpPOr2NcRGhi8+cq+pWtLTvAWKOBs0uesmMwTKrRMgjeNb7leKwPlfTXoq8NiLHNYfqwToSZkw2z2j2JJ+07d0CJ4emGgAf35qqmRJcDHEEfFOcTJbFpN7ahCQSkdBhfZCdVh0MEJl2x4OGXJzm2mluIfLZDw146xld/tHqsQBDTFpOnALpO0OGzU84Hipy4c2x42+YuObQgEhc+RUy+PdFEGSYN27zJVg9y2mqknhTspRRVHtnjHzVxYSW2jLv4pyybFXsCLCjPhaZ4GQ4mFqpUy6SQfM3SbYyrgRucB1SbNRRW6nBDheJEKipUJeTEQIg71dVqxYXPH8lkhCBkWVXSIzAb728lpwjiZaQTzmB5qkBa8CPFPJNsykby20coVDXuAy5ZjQ7ldKeFmzdALFUDSc12rZkke648eRWpuV+cuFyAAVvqNGhQ6phCy7Bmb9n3h04jktKRuLXklWwkNYRqAB8FL6JFhuVdFwcZBkj1HULaKp3rdopck+SinRvMutu3K6rSBggXF+vJJ9dVHEfJLYTi2WhxJFoA1neqDSiREySQVW6uUqNc+IndA+En5j0WWDxMtDMjmwJhv5qLqBIfNpMjknZVEgnXRXPaCLo1E5RcTFTwjnNLjq78oU30SKcb40Wt1SBCrb4krGlfIK7PUi0PaL5aj2xwvm9PEtzMOS3+ZacNgGtBt7Ti49TH5LU1oAgIbMNbmR+HPeA3iFSMK7LF7GevREkpRYqBvcOM66QJMlTbmcWS2IK3qTNU09waCL2eEQkp0HWSXYnscT5LCFxZpZHPp/9NxaPu2Lf9LmrtUA27s8yarBNh3jRqY0e3iQLEbwBwg4yxtGscqYJTpNcCAR+uafRcx0k2hWAKGcJxUSGWAqEqBqqDqwRQE3woEKt1YKFXFBok+Q3k7gOaaTFZc5wAk/mSTYADeSbAIrhNkVC2XVMjjfLlDg3gCZueO5Y9lua0io8gv90T4WTw4uj3vTmZbtZv6K6Y4dv2Rzyy70jLV2dWaJa5tT+GMh8jJE9Y6qmhiM0i4IsWkQ5p4Efqd1kWbj2lZcbh6dWHB2V4sHDhwcPeby9ISnh9Dhmrky1SkxypDyCWPgOAm2jh9pvLiN3oS2ZcrVPc6k01aLa2Ea8zo77QsVX3VRvB49HfkVNtRWNqICzN3rfeBb94QPXRTaGnRzT5haM6iQ07h6IHqZUcMFE4S0K7IBoAPJIuQPWzO3DxffxVuVSUmhAnJvkr7gb1YwRopwkGoASSlCUIERSTpJAMnCSTU0ATwmiSnhxZJdseDhlyWplCpWa3Urhe23aIh/cscQ0e0QYLibxP2R8VSMXJ0jEpUrN/aGpRovLmPbJu+kLmfttjQ8WnXUXmRbNoNf7JB+Y6jVCNmUW1JEwtr9hSLQTunUJy6WL8ij1Ml4N3fSoGsVgbsnEt9lx8zmHxk+io+h47N7VMjpf5rH4r9o3+SvTCT8TCzVdoAb1hfsnFv/AOYzh7Kqd2UxDvbqwOQj5JrpX7Q/yEWVtvsbrcjQDX+iu7P7TbWec7QT1kNHADd11So9k6bBf6xx3EwP11V37Ke14a3wHWGiwHPkqwxRiSnllIW0dlV2uL6DvDrlJ+SC1O0VWmctRhBGq7DZOzyXOeKjjFi2ZafVa8fsGlWIzsBPx+BVFNJ0yemzi8P2yG4kn7O/yW/A9rg/l1Ryl2JwrSCWGeqz7V7I4aq+WRTMR4dLcU9eMWmY37WZUA8UEXa4G7TxH5b1pobTE5XwHbuDubfy1HxWJnY5lOwm4s5rpg7iWnd6qOM7LvNMzU5hw3RvHBRy4cc1s9y2LLOHPAcbWCmKi4vv8VQ9tvfM+032wOY3rfs7bbKlmOuNWmzh1abrgnhlHk7o5Yy4OoFROHoQMbxUvpgjVT0s3YW7xMHoWzGA6EFWDEo0sLCgcphyFHFFO3FophYWDgnzoQcWmONhFBYYzp86CjHJ/pyKCwwSkhYxZVlHFToZQ0FhBSpXIWVryVbQqgPE7yiKthJ0g6wWSTF8BJdxwmd7DmJaQTvBXmXads4ivYAhw53gaL1KphwTNweRheadp6Q+kVmjj/2hWw8sll4A2zi5rpBI4ei6qpjKjQ29yNw0t81x2HJg3Mt06Lq8NtVjmtzi7RY8eqs4kkzM/bNQZgTMRr1U6m2XDLz/AFZTxTqTg47ysNalT92Z+XRCSCzTT2yYIFjmjju3LRhttOmHCRzELn6lCJg2JlSoMI3+qelC1HT4rHtaQ9szBgc1OnjxkDoGYsI+P9Vym0KhgX9Ny2urRTF7kb+e5Y0GtQS2JtEhlTM6PHERbTcVjxO3HzYusTYC1ihdN31VifbnXRDKjyTMnWUKA3I62n2ke4EEkyCOiu2XtYxlddpF/wA1ylKpGiRqkGZN9Rulb0IzqZ042o8ZQDFyr8JtompUpkyIOu47/igeCrF9Rh4EfMT8FnwFSK5JOriD5z+azpQ9R0P7ULTBgty8L6IFisNSqOD3gyb2MdNFPGVwXERa1/11VFZ3yTUUJyYTwzGEhratQbvFDx6m/wAUVbsuzR3jCCfskdJ8S5M1CFb+0HgWcY4KcsEXwUjnkjqauya0iMk+c+QMD4rJU2fiHAllWMsy3KGkR1mViwfaB4LcxJI5rd+2pzE238pWFhrwaeZvyUjYbnQHPJkTfxbzxUqWwmgGQ0lp1DRcIhU2mHtFSNBHnyVDttNa3wtuf1MrdP0YtexfsxviLXPAAtDiBMTpKRwJDJ72pMcR+SrbtsBuUjrFv7qs7VEQJjTgjt3yg7j9mmngHEx3r7AHRtyfJVjByDL3zmHCPSFd9PaYLRNtxg9DyUxim5YcIkzbcl2l6Ndx+yqthS14b3tR2YGLNsfRUYShVaP8RwE6QJGt/ZT4vGinDw4uJsN0A71t2lUY2icskvAdc6dFl416H3JeyTMLUgu76oRFtBe2sBaXYHKafjeSTqTKA7P2i4YVrt7p5mAf6KjC7dcHt8R3FJYvSB5GejgEMEmb/mkm2fU7ymCU6mzaNq8t7SujGVeTh/tavUlzu0OzDKtR1Q6uM/CPwVMUlF2zGSLa2PNHMy1COP8AcKxpgwu/q9jmOi9x+gnd2PYVfvRJ9tnCCtAk6KT4Ildz+6DIIO9MzsewCJR3oi7TOBlXMghds7sazis/7k/xp92Iu0ziqo4pOdOq7qn2NHvGVZ+5rOKXdiPtyOCJ8MDRUGmF6K3sewb037ms4o7sQ7cjzyBChmXov7mM4pv3KZxS7sR9tnD4V0RCjhYNWOa71nY9g3odtbYlLCtNRx1DxpN8hO/esZM6jFtCcGjl9oRNt5Co2i+CQOUIs/F0qlbKCIyi/hDdATBIiLu6EFZtnYiicRVc7KGtaWtzFoblzgQ2AIBaTe5uVxr/ACDbar7M2BqbyVcCuk2ftGgXE1Cxstn3TD8zyAYkAhrW/DeYWmljcKTUIyEBrbEAHRxNoF5jSfaHRH8hL4r+wOUw9QbwtFUA0S6febHqZ+QXY1xhwwvcKZa7u4zBsGCS73Tu87LlDSwufDummWNz5xlIJJe/I4tAkgAskcLLS69tcL+waoswOKAoOE3Bn9fFZXPENvoFop/R8oDjR7/u/bDB3U95Nhly5+7tOWJWKpg6Dq1XxAsluVwy0xEHMQ0wMpMWHwR+fXj7Ex+85phVHFSr7KoQS17RFgO+aZkv1kaWZ6lVN2XSiC5mmveN1gmDfi5rZj3Sep/IP4/ZkdmJINitdPHE6lZhsmjB8bZtE1WD3ZgxNwSGyOBKkzZVHMfG3KRF6jZzSPECN8TaEv5B/H7HuLGV/EN6043aFonQceSo/ZVAkfWNAMf8xo+8d8cd86W1VdLZNKBmqNm+lRsROo8t3H1S/Pfx+wtl1etFKmBYBp+aG0KkOF+C31tl0TJa9rdYBqNI3x/KbW3Jm7Koxd4sP+ozgLdCZ6QNZsfnv4/Y9TPUuz1ZvcNlw04hJeU7QwtNg+rdMnXM1zgBMAhvHWY3JLnl1m/BTvV4P//Z"/>
          <p:cNvSpPr>
            <a:spLocks noChangeAspect="1" noChangeArrowheads="1"/>
          </p:cNvSpPr>
          <p:nvPr/>
        </p:nvSpPr>
        <p:spPr bwMode="auto">
          <a:xfrm>
            <a:off x="155575" y="-1676400"/>
            <a:ext cx="4762500" cy="34956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12" name="AutoShape 16" descr="data:image/jpeg;base64,/9j/4AAQSkZJRgABAQAAAQABAAD/2wCEAAkGBxQTEhUUExQWFhUWGBgYGBcYFx0YFxcYGBcYFxgVGBcYHSggHRolHBUVITEhJSkrLi4uFx8zODMsNygtLisBCgoKDg0OGhAQGywkICQsLCwsLCwtLCwsLCwsLCwsLCwsLCwsLCwsLCwsLCwsLCwsLCwsLCwsLCwsLCw3LDcsLP/AABEIAMABBgMBIgACEQEDEQH/xAAbAAABBQEBAAAAAAAAAAAAAAAFAAECAwQGB//EAEYQAAEDAgMFBQQHBgQEBwAAAAEAAhEDIQQSMQVBUWFxBhMigZEyQqGxFCNScsHR8BUWYoLh8TOSorIkQ1PCBxdjc4OT4v/EABkBAAMBAQEAAAAAAAAAAAAAAAABAwIEBf/EACgRAAICAQMEAgICAwAAAAAAAAABAhEDEiExBBNBUVKhFCIVkQVCgf/aAAwDAQACEQMRAD8A9lrVTmguLRujerKdWGyTPMb0qgdJtmB3aQqhRcGmLEmYB3cJQBcMSL2IIEweCiMWLWN9La8lUKLpd4YlpGs3U+6P1dtNUAT+kiCYNtRvTsxAJiCJ0karPiGEB5O8iFa1jiWkiA3nqgBqNeASZPiIHHorqVUO4gjUHVZvo5jS4cTE6jqrsNTIJJETzJPmgBPce8aJtBSL4qETYNn4pV2HMHATG7RRYxxcXEAWgDX1QAJ21t3uIc6Qx1g4gxOkEjSdybZnaNtUxu4gH56LbWwYqDu3tAa4eIZpkcQN14uuKoVHU69SjlgsJDnOOswQRf2Yg+fJQyycdxo73E4zK0u1gSgtfbTgAZMm8QIAURXlh8MjTUREcTvQ6vs5xHg4WvaOik8k0rY1QX2L2lbVdkcIeZIjfGo6oy6vLXRII9V53UwFSk5joILTmDhuPFdnsjG9/Te6IcYBHON3I6/2VsWTVs+RNBOjW0B1ygzxU6NTMJCy4gQ1v2hb1C10WQAOCsIkqcS8iANSYT/RxmzXnrZLEUyYI1BkIAZtNwI8UjfP4JnYkAmxIGpAsEml5IkZQOcyq+7cA5oEgzedJQBa/EAECCZEiE30kRN9YPLqqS0te0C5DenFS7rwuzQM1+iALnVwCRwElVuxEtJ8QHHz3KNBhLHHe78oCmaZ7uIvH4oAka4ECCTE2VVbES2RI8UJrtdaDIFiYhQpsJZa/ilAGkYgGRBmJuNeiroYnwy7j68grHMPeA7ohUCg7LEaGRfVAGhuIF5kRqDqqXYiS2JEnfvCYYckOtEiBckpy15LZbGU8figC/EOgW4pJV2yPNJAFqSSSAEkkkgCL2g2N1IJJIASSSB9pNrGgaAaRNSq1hkTYkN4iLuF0AHFVig4tcGQHEGCdAeKbEYgM1+S5zHbWeJaSCLk+6LSXNL91No1dyI4piZor49tAEjx1HmC+7pIsGtGro4CBrcLmK73vxFUloa4lgJeAXDwgiwiLEfBGOzG1sI+tkFYPxBbLS7w5mf+g0+6OQ0vog20a8Y7EA2lzfgxsLn6iTUbNQSWyCn0fK2XOJb1vM8hot+y67XCy5jbu1h3YYDc8Fi7Nbbaw928w4fEcVySlKXJtJHotXCh7baoLRnD1Q4AgaPHFv5jUf1RPC4oOEgq54a8XF01LyuRtBJrWmHWNrHluViF7KfkPcnddh4t3t6tPwI5omu+MtSsm1Q6SSS0ISSSSAIlgmd6T2A6iVJJADAJ0kkAQfSB1AKk0RonSQAkkkkAJJJJACSSSQAkkkkAJJJJACSSSQAlyXbHD1H4nAtaJHeyeWRzKhJ/lYV1qx41vjpP+y4jpmaWz6keqEAJ7UbRLYosMOcMzjvawHUc7H4cVyvbTDuZh2UQfrMTlpBu9ge4ARzDO9f1pg7gjeyx9IxT6hu0uJH/ALdM5WDzdf8AkKG1Kn0ra9rswrCRw7yoe7Z5gNqHpVTjyJ8AftTXY1jKeTvWNfDKbSdMPTc1gBb7JdWzwRF2ME3Q7YOAfXqEPrPLNC+c3stbZrnCTcxefZKI7SpvxVathMGQHOIYSR4KNGm7Ma7nC+Z1S7QLuM7gSCPZQVadSrTxjWiqwgS2cj27qjSQBfl8NFPqJJQY4LcE7L7HGtXqh9V/dsjK5sBxmfakEAiN2shcp2m2Y/DYk04qva0B4qNbJyn7RAyiI+S9k2C1pbUeD7VR3+mGD4NCv2Gye9Ma1HQeIHh/7SFwRdss0jyXsx2kLXZKlR2Tc649Ru6iQuq2Z2wjECjUABIlrg4PDx94b0M7R9m6ZxL20y2mZzZYsc15G4XJQbbPZ+sGT3YDhBbVlxgjfIJb5WVlgclaJuVHs7/rGAsPiHiYeB/VvMrZgsVnbJEOFnNOrTwXkfZjtfWw8MxI8P2hdp89AeS9Bwe0qVeKlGqGv6iCODhvCcJODpoNmdIkseCxZcXNMS2LtNjM+htpdbF1J2rRkZOkkmAkkkkAJJNKdACSSTSgB0kkkAJJJNKAHSSSQBVUrtaYJv6qVN4IkLO5pzEsdfeCotq+E+6Zi288kAbUlgDyM4k+zNzdIZvB4j4rIA3ITtDaT85ZSLRk9t7hIB1ygAi8XJm0jyjtPGOp03hpJeXBrJ4nUnkACf7rjO2ldzKDMPTeS+uYN75Zl7vMmPMqWSVbIthx62Htkdu8NUc9j6rA5ujhIa/k3N73IEzuWHG9vWS+m6kYLTDg6SJs0uEACTwPqLrkQxtKl3bIlrxmjWbT6jRDe1Wz206uFy5zL3GXPkO8E5onXS/NS7k9SSOvJ00IcnpXZ2uKVCqZAc1rGA8xTDiT/NUJQXsy/ucLWxJ/xKxNRlr+MijhmnmG5J6FYNqYxwbXoi2d1Rvm4Ckz4vHojO3nspvw9H7xaOdJmRptwzudJ0LQdQuq6VnBpblQa7EbNoYakWNex1d5z1iHAuLtMvHKwQ0dOa29qML3lLwFoqt8TASBm4tvxHxhcbisc9rQ4ucAy4AgC32SPE0gTEG+h1WfYnaGm9p7yS8us4tBzDdnm5dHmoTyqtzofTSiwlsHHOYKjKlN7HZi4B7S2QQJiRe4OnEIp2X2w3IWu9pr3h3DxOLgfRyqfhmuDWtMMd7MaU3OFi0aZXaFukwbGZlS7Nmkx1VlRznEeIQA0tHAfaC544f9ok5NrZk6FZrcc8OaD3lNrmnUjKSHeV2oR2/dUwoGKw5+rmKrNwnR4A9D5LLQo16taiaV3Nc4GbDIYnMd3EcwEY2gK+WpSqUs1OIPvjzj8UY3OKuhOmcTgO0+CxVqrBTebEt8JnmND5hF9j9lqffU+78THvBzaEtF3aWiBEqqt/4f5w2owCmABDXTlO/wzdo9F3vZfYDcM0uzPc5wsXunI3XI3gN/pwXfGSktyDjvsF8Hg2Um5abQ0ct/U6lXPcAJNlkxO0mUzDzlnQnf0Gp8kPxm1sxbkYSJ1f4G+h8XwCy2kbUW+AwzENJgG6jicbTp+29rfvOA9AUExDnvI7yoRwDPAP8AMPF8UNGIptzlp8QJswcPtHeepU3l9Fo4JM6Cptun7ge88mkD/M6B8Vlr7WqgTFKm3i4lx+GUA+ZQR+PqOLYOQEdSem74LK+Yc4kktPtG5jeJKy5yZ1Q6P5BWrttx1ru/kphrfVwPzVmH2g9zc7K7iObWuHoGg+hXA7Rx5qv1IYDAbu0Jk8112xsOWYcOky4ZuQk7vJZcpLyay4McY7INs2nX4UneTm/CSqa2JquHjqZRwpty/wCqS70IWHF4oi0kWERvJ4oa2u54ku97ff5yk5y9kY4YvdIOu2e0+0M3NxLj6kqLcGz3bc2kj5FZ6Yh0E6g7/lGilTc5rPCTcxB89Cs/9NOFGttN40q1B/OT/ulX4OsWOGZ73Zj7xLvnosYrEZhewmHRI/onLCHU7k3/ACWlJpk5RVcHTOeAJSVNX2QkutHIyypQabkX4pdw2IiyybW2mKIAAzPdOVumm9x3NEj8JQahtmu0y4tqDe2Mh/lN/Q+oWXNLY0ot8HQmi1oJ0EGSTu3klBa21iY7tgDR7LnkyeeUaDqZ5BQxOKdX1BZTHuGJeeL8pIy8GzzPBSqU58lGeXxErDF5kZqpc8l7yC4iAAIaBIJ1JJJgX5LFi8EyTVDZeAQP6eiKsYsuNaWtkeai5NnVjST2PPNt1G1KDq9MQ9hIeOMag+keYKDdp8UHuwFQE5TTg/eEMPyPqijx3dbE0fdqAvaOJbBj0y+hXP4ps4Qt97D1gQf4H/2BWk97OzNC0jr9oS6swtk96/DOAaAT7LqxIa4ibsA13Lc0uqYipVqGe6YKTB3ZpkSBUqEtcXHMS9omYgINgqzalCnVcaY7ktDy9mYZWuLxYkD2atb/AOtGcC7wVWgG1Rx9g05Doe0hh0GUs9F0ZH+h5/SRvPT8Fb6gIIIkG17iOY6JqW0GRlrAOpkxBEgCYE8ulws9RsfkhG0CXHK0Zo3chquJ77HvTxQlHc9A2Yf+GGUlwAlp1cQDmB5mV2VFtOoMzYcDeQbFch2coFuGotOoYP7IjTDmOz0zlcdbS133m2k85BVME9CpngZ4ansdKaQkHhomNEX/AItUHG0q8Rlp/el3+3/9Kiqx7/8AEqOdyb4G+jTJ8yV0PLFEFikwhtLFsZDCRuOUS5/D2ReOZss9TaFV9mAUm8TDn+QHhHq7oqKOHa0WAA1MW8yh+PxZdLWzlGpGp/opvK3wXxdNqdFxr02ExL3n2jqT955+W7gs1fHvdYZWjpJ9T+SxOqtED0AUyJ081M9KHTwRHIfec53U29BZIUpVVTGtBIBzHgIt1JMDzKHYjaz/AHWtHMy75QPmguorhILFviE6QsW3sVkpZWi7zHlFz8vVB6mMrOF3u8ob8hKw123kjMf4iXfNOxvGVGqBA0XoXZ6rnoZT7py+UBw+BHovMa7S10taS33mSTH8TZv5ei9A7EVs1J958QPkWiPklI5+oiu2PtarNSIBygDWPj6KOGpDfxmyrxF6j+v4K5joWWQgkgpLZBjdwn8FOmGwRuP68kNZV6lX0cVJg6fJZ3NOKNrGDTjod6vw1Jpi1weP6sszX6K7D1fEOdvyTTJzhtZ0VNgLRKSfDeyEl3x4PLlycttarmxFQ7m5WDyGY/F3wWYK7aLYr1h/EHDoWN/EFU71yz5Z0w4NeEfuRFoQik+DKIOxIU2URoyqvEUszSOISo1gVagZ5H2qwr+8aWmIPtRJ0IjXS5+CBYjDulzhD2vDWua2WzlEXnf1Xq+3ezIrSWHKTeOfFcVjdhYqiTDM46QfX+q0jtx5YtUzB2Xx7KAex4fDnMIdF2ZZgmbEgwfUb10owpP1raoDiIIJ/wCFqsBJDaTr904SYDuJF7RytV5B8dBw6Cfko0doupmaPfUydcsweo0PmrLJtUkc8+mqfcxvcK19pNzlhaWuAm7mReYhzXEeiuwlK+ZlMki7nEnKG75cbAWvqsOH2ntCp7E/eNKmD6lkrThuyeLquzVnkTqZkn5AehRHtxMZpdRkVOSRofjHu8IrvyASG0GFzb8HFw0neIWRzst2YrFscLgOYCDysSF0FDsG3KGuqVQBuFaqOejXtGs6AJ//AC+YPZxFdv8A8lRw9HVCD5hJTiR0OzVszEudTGXE1TUEB0tY9jzr4N88lq2g7G0hIqYdwmD3kUyPiQelkGf2PxLP8PGvPJzafzFMH0IQrbOCxlODVq0HgaBzC5xPId4T5wtaoPwJQyXyacd2pxjmOy02nKbtAc0vG8tJbBb57xxQXBdtnvqd3UYWOvMnIG3FpOtp9VJrq7hJpCmdMzXv05N8LR0MqTcICc1TNUPF8OPzt5LLlFcI78WGTju2gidouDg5oY48nFwbP8Wk9JVlbFVqsBxAA3NkT94zJHostGmAfDIHDUIhLRv1U5Ns7MWOMEZ+6Mgm8btwG8ADTpyWvE1JAbHmN44pU67RoHHy+Kk17YIyusbdDePXN6JUU1pMy93CortPBEG1gCbH00UHls3meiVGnNAipSmeKP8AYPwvq09zg17R0JDx6uaf5lhqNbOvwSoYw0atNzdc4bpAh4LNeEkHyQQzrVB0G8Q361/kfgFro4WY3z+oVbGCZcRfXmeA4oxg2T4ogbvzSOG9KJUsE0CIQrG4fI5HiUB21V8bRu19LJGYPc0NPh9CFbhHSW9flJlCjibQEW2bSvyaI8zr+uaEtymR/qdThvZCSbC+yE6748HkS5OSxb81aq7+MtH8gDPm0qtLEGKtRpOX6x501zOLvkQnBtLo6jeuWXJ0xewlJrlWHi+tuSYVBxPosmrL2ui4WunjPVDxVEHlyTtqif6aoodhAYkrQLiUKwlXUuO+EQFUEW3btFloaGq02nVoPUAqpuGYD7Df8oTtreMA8DZPVq+ON2WUUx2WQBoAOiTKe9RZUBiJvpbVP3gmJ84t6ooLLZTJ4i6raHkSCBOgj8UUFgnG4yo93d0RGvi3mNYmwHPU/FD6uBptJc+Xv5z8zcozhsS0NBG8NBjUQIICwYho8WXmb6jyVKpHVgasHFs/gN3kmdhwTELayhMDfAKTaf2RMW5fFZO3XEHUcDDidQT+CsOH3DnqiIwzt7T6j807qDhuEk2n5pmXkSMBowb3KelR8Y/iBHmPED6ZvVEG4V87r796Z1MCo08CJtbRw180UYeWNGQUL3CjWwu+NUWbSaTfr1Ugxp6TGm/mnpE88bAAwObdPPcsO3sA0MDvsuafRwK63EQLbx8kM2hhu9pPaN7TeNOnNKhSzJoK4fZlNl2gfrnqt7HIdszGipRpPOr2NcRGhi8+cq+pWtLTvAWKOBs0uesmMwTKrRMgjeNb7leKwPlfTXoq8NiLHNYfqwToSZkw2z2j2JJ+07d0CJ4emGgAf35qqmRJcDHEEfFOcTJbFpN7ahCQSkdBhfZCdVh0MEJl2x4OGXJzm2mluIfLZDw146xld/tHqsQBDTFpOnALpO0OGzU84Hipy4c2x42+YuObQgEhc+RUy+PdFEGSYN27zJVg9y2mqknhTspRRVHtnjHzVxYSW2jLv4pyybFXsCLCjPhaZ4GQ4mFqpUy6SQfM3SbYyrgRucB1SbNRRW6nBDheJEKipUJeTEQIg71dVqxYXPH8lkhCBkWVXSIzAb728lpwjiZaQTzmB5qkBa8CPFPJNsykby20coVDXuAy5ZjQ7ldKeFmzdALFUDSc12rZkke648eRWpuV+cuFyAAVvqNGhQ6phCy7Bmb9n3h04jktKRuLXklWwkNYRqAB8FL6JFhuVdFwcZBkj1HULaKp3rdopck+SinRvMutu3K6rSBggXF+vJJ9dVHEfJLYTi2WhxJFoA1neqDSiREySQVW6uUqNc+IndA+En5j0WWDxMtDMjmwJhv5qLqBIfNpMjknZVEgnXRXPaCLo1E5RcTFTwjnNLjq78oU30SKcb40Wt1SBCrb4krGlfIK7PUi0PaL5aj2xwvm9PEtzMOS3+ZacNgGtBt7Ti49TH5LU1oAgIbMNbmR+HPeA3iFSMK7LF7GevREkpRYqBvcOM66QJMlTbmcWS2IK3qTNU09waCL2eEQkp0HWSXYnscT5LCFxZpZHPp/9NxaPu2Lf9LmrtUA27s8yarBNh3jRqY0e3iQLEbwBwg4yxtGscqYJTpNcCAR+uafRcx0k2hWAKGcJxUSGWAqEqBqqDqwRQE3woEKt1YKFXFBok+Q3k7gOaaTFZc5wAk/mSTYADeSbAIrhNkVC2XVMjjfLlDg3gCZueO5Y9lua0io8gv90T4WTw4uj3vTmZbtZv6K6Y4dv2Rzyy70jLV2dWaJa5tT+GMh8jJE9Y6qmhiM0i4IsWkQ5p4Efqd1kWbj2lZcbh6dWHB2V4sHDhwcPeby9ISnh9Dhmrky1SkxypDyCWPgOAm2jh9pvLiN3oS2ZcrVPc6k01aLa2Ea8zo77QsVX3VRvB49HfkVNtRWNqICzN3rfeBb94QPXRTaGnRzT5haM6iQ07h6IHqZUcMFE4S0K7IBoAPJIuQPWzO3DxffxVuVSUmhAnJvkr7gb1YwRopwkGoASSlCUIERSTpJAMnCSTU0ATwmiSnhxZJdseDhlyWplCpWa3Urhe23aIh/cscQ0e0QYLibxP2R8VSMXJ0jEpUrN/aGpRovLmPbJu+kLmfttjQ8WnXUXmRbNoNf7JB+Y6jVCNmUW1JEwtr9hSLQTunUJy6WL8ij1Ml4N3fSoGsVgbsnEt9lx8zmHxk+io+h47N7VMjpf5rH4r9o3+SvTCT8TCzVdoAb1hfsnFv/AOYzh7Kqd2UxDvbqwOQj5JrpX7Q/yEWVtvsbrcjQDX+iu7P7TbWec7QT1kNHADd11So9k6bBf6xx3EwP11V37Ke14a3wHWGiwHPkqwxRiSnllIW0dlV2uL6DvDrlJ+SC1O0VWmctRhBGq7DZOzyXOeKjjFi2ZafVa8fsGlWIzsBPx+BVFNJ0yemzi8P2yG4kn7O/yW/A9rg/l1Ryl2JwrSCWGeqz7V7I4aq+WRTMR4dLcU9eMWmY37WZUA8UEXa4G7TxH5b1pobTE5XwHbuDubfy1HxWJnY5lOwm4s5rpg7iWnd6qOM7LvNMzU5hw3RvHBRy4cc1s9y2LLOHPAcbWCmKi4vv8VQ9tvfM+032wOY3rfs7bbKlmOuNWmzh1abrgnhlHk7o5Yy4OoFROHoQMbxUvpgjVT0s3YW7xMHoWzGA6EFWDEo0sLCgcphyFHFFO3FophYWDgnzoQcWmONhFBYYzp86CjHJ/pyKCwwSkhYxZVlHFToZQ0FhBSpXIWVryVbQqgPE7yiKthJ0g6wWSTF8BJdxwmd7DmJaQTvBXmXads4ivYAhw53gaL1KphwTNweRheadp6Q+kVmjj/2hWw8sll4A2zi5rpBI4ei6qpjKjQ29yNw0t81x2HJg3Mt06Lq8NtVjmtzi7RY8eqs4kkzM/bNQZgTMRr1U6m2XDLz/AFZTxTqTg47ysNalT92Z+XRCSCzTT2yYIFjmjju3LRhttOmHCRzELn6lCJg2JlSoMI3+qelC1HT4rHtaQ9szBgc1OnjxkDoGYsI+P9Vym0KhgX9Ny2urRTF7kb+e5Y0GtQS2JtEhlTM6PHERbTcVjxO3HzYusTYC1ihdN31VifbnXRDKjyTMnWUKA3I62n2ke4EEkyCOiu2XtYxlddpF/wA1ylKpGiRqkGZN9Rulb0IzqZ042o8ZQDFyr8JtompUpkyIOu47/igeCrF9Rh4EfMT8FnwFSK5JOriD5z+azpQ9R0P7ULTBgty8L6IFisNSqOD3gyb2MdNFPGVwXERa1/11VFZ3yTUUJyYTwzGEhratQbvFDx6m/wAUVbsuzR3jCCfskdJ8S5M1CFb+0HgWcY4KcsEXwUjnkjqauya0iMk+c+QMD4rJU2fiHAllWMsy3KGkR1mViwfaB4LcxJI5rd+2pzE238pWFhrwaeZvyUjYbnQHPJkTfxbzxUqWwmgGQ0lp1DRcIhU2mHtFSNBHnyVDttNa3wtuf1MrdP0YtexfsxviLXPAAtDiBMTpKRwJDJ72pMcR+SrbtsBuUjrFv7qs7VEQJjTgjt3yg7j9mmngHEx3r7AHRtyfJVjByDL3zmHCPSFd9PaYLRNtxg9DyUxim5YcIkzbcl2l6Ndx+yqthS14b3tR2YGLNsfRUYShVaP8RwE6QJGt/ZT4vGinDw4uJsN0A71t2lUY2icskvAdc6dFl416H3JeyTMLUgu76oRFtBe2sBaXYHKafjeSTqTKA7P2i4YVrt7p5mAf6KjC7dcHt8R3FJYvSB5GejgEMEmb/mkm2fU7ymCU6mzaNq8t7SujGVeTh/tavUlzu0OzDKtR1Q6uM/CPwVMUlF2zGSLa2PNHMy1COP8AcKxpgwu/q9jmOi9x+gnd2PYVfvRJ9tnCCtAk6KT4Ildz+6DIIO9MzsewCJR3oi7TOBlXMghds7sazis/7k/xp92Iu0ziqo4pOdOq7qn2NHvGVZ+5rOKXdiPtyOCJ8MDRUGmF6K3sewb037ms4o7sQ7cjzyBChmXov7mM4pv3KZxS7sR9tnD4V0RCjhYNWOa71nY9g3odtbYlLCtNRx1DxpN8hO/esZM6jFtCcGjl9oRNt5Co2i+CQOUIs/F0qlbKCIyi/hDdATBIiLu6EFZtnYiicRVc7KGtaWtzFoblzgQ2AIBaTe5uVxr/ACDbar7M2BqbyVcCuk2ftGgXE1Cxstn3TD8zyAYkAhrW/DeYWmljcKTUIyEBrbEAHRxNoF5jSfaHRH8hL4r+wOUw9QbwtFUA0S6febHqZ+QXY1xhwwvcKZa7u4zBsGCS73Tu87LlDSwufDummWNz5xlIJJe/I4tAkgAskcLLS69tcL+waoswOKAoOE3Bn9fFZXPENvoFop/R8oDjR7/u/bDB3U95Nhly5+7tOWJWKpg6Dq1XxAsluVwy0xEHMQ0wMpMWHwR+fXj7Ex+85phVHFSr7KoQS17RFgO+aZkv1kaWZ6lVN2XSiC5mmveN1gmDfi5rZj3Sep/IP4/ZkdmJINitdPHE6lZhsmjB8bZtE1WD3ZgxNwSGyOBKkzZVHMfG3KRF6jZzSPECN8TaEv5B/H7HuLGV/EN6043aFonQceSo/ZVAkfWNAMf8xo+8d8cd86W1VdLZNKBmqNm+lRsROo8t3H1S/Pfx+wtl1etFKmBYBp+aG0KkOF+C31tl0TJa9rdYBqNI3x/KbW3Jm7Koxd4sP+ozgLdCZ6QNZsfnv4/Y9TPUuz1ZvcNlw04hJeU7QwtNg+rdMnXM1zgBMAhvHWY3JLnl1m/BTvV4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14" name="AutoShape 18" descr="data:image/jpeg;base64,/9j/4AAQSkZJRgABAQAAAQABAAD/2wCEAAkGBxQTEhUUExQWFhUWGBgYGBcYFx0YFxcYGBcYFxgVGBcYHSggHRolHBUVITEhJSkrLi4uFx8zODMsNygtLisBCgoKDg0OGhAQGywkICQsLCwsLCwtLCwsLCwsLCwsLCwsLCwsLCwsLCwsLCwsLCwsLCwsLCwsLCwsLCw3LDcsLP/AABEIAMABBgMBIgACEQEDEQH/xAAbAAABBQEBAAAAAAAAAAAAAAAFAAECAwQGB//EAEYQAAEDAgMFBQQHBgQEBwAAAAEAAhEDIQQSMQVBUWFxBhMigZEyQqGxFCNScsHR8BUWYoLh8TOSorIkQ1PCBxdjc4OT4v/EABkBAAMBAQEAAAAAAAAAAAAAAAABAwIEBf/EACgRAAICAQMEAgICAwAAAAAAAAABAhEDEiExBBNBUVKhFCIVkQVCgf/aAAwDAQACEQMRAD8A9lrVTmguLRujerKdWGyTPMb0qgdJtmB3aQqhRcGmLEmYB3cJQBcMSL2IIEweCiMWLWN9La8lUKLpd4YlpGs3U+6P1dtNUAT+kiCYNtRvTsxAJiCJ0karPiGEB5O8iFa1jiWkiA3nqgBqNeASZPiIHHorqVUO4gjUHVZvo5jS4cTE6jqrsNTIJJETzJPmgBPce8aJtBSL4qETYNn4pV2HMHATG7RRYxxcXEAWgDX1QAJ21t3uIc6Qx1g4gxOkEjSdybZnaNtUxu4gH56LbWwYqDu3tAa4eIZpkcQN14uuKoVHU69SjlgsJDnOOswQRf2Yg+fJQyycdxo73E4zK0u1gSgtfbTgAZMm8QIAURXlh8MjTUREcTvQ6vs5xHg4WvaOik8k0rY1QX2L2lbVdkcIeZIjfGo6oy6vLXRII9V53UwFSk5joILTmDhuPFdnsjG9/Te6IcYBHON3I6/2VsWTVs+RNBOjW0B1ygzxU6NTMJCy4gQ1v2hb1C10WQAOCsIkqcS8iANSYT/RxmzXnrZLEUyYI1BkIAZtNwI8UjfP4JnYkAmxIGpAsEml5IkZQOcyq+7cA5oEgzedJQBa/EAECCZEiE30kRN9YPLqqS0te0C5DenFS7rwuzQM1+iALnVwCRwElVuxEtJ8QHHz3KNBhLHHe78oCmaZ7uIvH4oAka4ECCTE2VVbES2RI8UJrtdaDIFiYhQpsJZa/ilAGkYgGRBmJuNeiroYnwy7j68grHMPeA7ohUCg7LEaGRfVAGhuIF5kRqDqqXYiS2JEnfvCYYckOtEiBckpy15LZbGU8figC/EOgW4pJV2yPNJAFqSSSAEkkkgCL2g2N1IJJIASSSB9pNrGgaAaRNSq1hkTYkN4iLuF0AHFVig4tcGQHEGCdAeKbEYgM1+S5zHbWeJaSCLk+6LSXNL91No1dyI4piZor49tAEjx1HmC+7pIsGtGro4CBrcLmK73vxFUloa4lgJeAXDwgiwiLEfBGOzG1sI+tkFYPxBbLS7w5mf+g0+6OQ0vog20a8Y7EA2lzfgxsLn6iTUbNQSWyCn0fK2XOJb1vM8hot+y67XCy5jbu1h3YYDc8Fi7Nbbaw928w4fEcVySlKXJtJHotXCh7baoLRnD1Q4AgaPHFv5jUf1RPC4oOEgq54a8XF01LyuRtBJrWmHWNrHluViF7KfkPcnddh4t3t6tPwI5omu+MtSsm1Q6SSS0ISSSSAIlgmd6T2A6iVJJADAJ0kkAQfSB1AKk0RonSQAkkkkAJJJJACSSSQAkkkkAJJJJACSSSQAlyXbHD1H4nAtaJHeyeWRzKhJ/lYV1qx41vjpP+y4jpmaWz6keqEAJ7UbRLYosMOcMzjvawHUc7H4cVyvbTDuZh2UQfrMTlpBu9ge4ARzDO9f1pg7gjeyx9IxT6hu0uJH/ALdM5WDzdf8AkKG1Kn0ra9rswrCRw7yoe7Z5gNqHpVTjyJ8AftTXY1jKeTvWNfDKbSdMPTc1gBb7JdWzwRF2ME3Q7YOAfXqEPrPLNC+c3stbZrnCTcxefZKI7SpvxVathMGQHOIYSR4KNGm7Ma7nC+Z1S7QLuM7gSCPZQVadSrTxjWiqwgS2cj27qjSQBfl8NFPqJJQY4LcE7L7HGtXqh9V/dsjK5sBxmfakEAiN2shcp2m2Y/DYk04qva0B4qNbJyn7RAyiI+S9k2C1pbUeD7VR3+mGD4NCv2Gye9Ma1HQeIHh/7SFwRdss0jyXsx2kLXZKlR2Tc649Ru6iQuq2Z2wjECjUABIlrg4PDx94b0M7R9m6ZxL20y2mZzZYsc15G4XJQbbPZ+sGT3YDhBbVlxgjfIJb5WVlgclaJuVHs7/rGAsPiHiYeB/VvMrZgsVnbJEOFnNOrTwXkfZjtfWw8MxI8P2hdp89AeS9Bwe0qVeKlGqGv6iCODhvCcJODpoNmdIkseCxZcXNMS2LtNjM+htpdbF1J2rRkZOkkmAkkkkAJJNKdACSSTSgB0kkkAJJJNKAHSSSQBVUrtaYJv6qVN4IkLO5pzEsdfeCotq+E+6Zi288kAbUlgDyM4k+zNzdIZvB4j4rIA3ITtDaT85ZSLRk9t7hIB1ygAi8XJm0jyjtPGOp03hpJeXBrJ4nUnkACf7rjO2ldzKDMPTeS+uYN75Zl7vMmPMqWSVbIthx62Htkdu8NUc9j6rA5ujhIa/k3N73IEzuWHG9vWS+m6kYLTDg6SJs0uEACTwPqLrkQxtKl3bIlrxmjWbT6jRDe1Wz206uFy5zL3GXPkO8E5onXS/NS7k9SSOvJ00IcnpXZ2uKVCqZAc1rGA8xTDiT/NUJQXsy/ucLWxJ/xKxNRlr+MijhmnmG5J6FYNqYxwbXoi2d1Rvm4Ckz4vHojO3nspvw9H7xaOdJmRptwzudJ0LQdQuq6VnBpblQa7EbNoYakWNex1d5z1iHAuLtMvHKwQ0dOa29qML3lLwFoqt8TASBm4tvxHxhcbisc9rQ4ucAy4AgC32SPE0gTEG+h1WfYnaGm9p7yS8us4tBzDdnm5dHmoTyqtzofTSiwlsHHOYKjKlN7HZi4B7S2QQJiRe4OnEIp2X2w3IWu9pr3h3DxOLgfRyqfhmuDWtMMd7MaU3OFi0aZXaFukwbGZlS7Nmkx1VlRznEeIQA0tHAfaC544f9ok5NrZk6FZrcc8OaD3lNrmnUjKSHeV2oR2/dUwoGKw5+rmKrNwnR4A9D5LLQo16taiaV3Nc4GbDIYnMd3EcwEY2gK+WpSqUs1OIPvjzj8UY3OKuhOmcTgO0+CxVqrBTebEt8JnmND5hF9j9lqffU+78THvBzaEtF3aWiBEqqt/4f5w2owCmABDXTlO/wzdo9F3vZfYDcM0uzPc5wsXunI3XI3gN/pwXfGSktyDjvsF8Hg2Um5abQ0ct/U6lXPcAJNlkxO0mUzDzlnQnf0Gp8kPxm1sxbkYSJ1f4G+h8XwCy2kbUW+AwzENJgG6jicbTp+29rfvOA9AUExDnvI7yoRwDPAP8AMPF8UNGIptzlp8QJswcPtHeepU3l9Fo4JM6Cptun7ge88mkD/M6B8Vlr7WqgTFKm3i4lx+GUA+ZQR+PqOLYOQEdSem74LK+Yc4kktPtG5jeJKy5yZ1Q6P5BWrttx1ru/kphrfVwPzVmH2g9zc7K7iObWuHoGg+hXA7Rx5qv1IYDAbu0Jk8112xsOWYcOky4ZuQk7vJZcpLyay4McY7INs2nX4UneTm/CSqa2JquHjqZRwpty/wCqS70IWHF4oi0kWERvJ4oa2u54ku97ff5yk5y9kY4YvdIOu2e0+0M3NxLj6kqLcGz3bc2kj5FZ6Yh0E6g7/lGilTc5rPCTcxB89Cs/9NOFGttN40q1B/OT/ulX4OsWOGZ73Zj7xLvnosYrEZhewmHRI/onLCHU7k3/ACWlJpk5RVcHTOeAJSVNX2QkutHIyypQabkX4pdw2IiyybW2mKIAAzPdOVumm9x3NEj8JQahtmu0y4tqDe2Mh/lN/Q+oWXNLY0ot8HQmi1oJ0EGSTu3klBa21iY7tgDR7LnkyeeUaDqZ5BQxOKdX1BZTHuGJeeL8pIy8GzzPBSqU58lGeXxErDF5kZqpc8l7yC4iAAIaBIJ1JJJgX5LFi8EyTVDZeAQP6eiKsYsuNaWtkeai5NnVjST2PPNt1G1KDq9MQ9hIeOMag+keYKDdp8UHuwFQE5TTg/eEMPyPqijx3dbE0fdqAvaOJbBj0y+hXP4ps4Qt97D1gQf4H/2BWk97OzNC0jr9oS6swtk96/DOAaAT7LqxIa4ibsA13Lc0uqYipVqGe6YKTB3ZpkSBUqEtcXHMS9omYgINgqzalCnVcaY7ktDy9mYZWuLxYkD2atb/AOtGcC7wVWgG1Rx9g05Doe0hh0GUs9F0ZH+h5/SRvPT8Fb6gIIIkG17iOY6JqW0GRlrAOpkxBEgCYE8ulws9RsfkhG0CXHK0Zo3chquJ77HvTxQlHc9A2Yf+GGUlwAlp1cQDmB5mV2VFtOoMzYcDeQbFch2coFuGotOoYP7IjTDmOz0zlcdbS133m2k85BVME9CpngZ4ansdKaQkHhomNEX/AItUHG0q8Rlp/el3+3/9Kiqx7/8AEqOdyb4G+jTJ8yV0PLFEFikwhtLFsZDCRuOUS5/D2ReOZss9TaFV9mAUm8TDn+QHhHq7oqKOHa0WAA1MW8yh+PxZdLWzlGpGp/opvK3wXxdNqdFxr02ExL3n2jqT955+W7gs1fHvdYZWjpJ9T+SxOqtED0AUyJ081M9KHTwRHIfec53U29BZIUpVVTGtBIBzHgIt1JMDzKHYjaz/AHWtHMy75QPmguorhILFviE6QsW3sVkpZWi7zHlFz8vVB6mMrOF3u8ob8hKw123kjMf4iXfNOxvGVGqBA0XoXZ6rnoZT7py+UBw+BHovMa7S10taS33mSTH8TZv5ei9A7EVs1J958QPkWiPklI5+oiu2PtarNSIBygDWPj6KOGpDfxmyrxF6j+v4K5joWWQgkgpLZBjdwn8FOmGwRuP68kNZV6lX0cVJg6fJZ3NOKNrGDTjod6vw1Jpi1weP6sszX6K7D1fEOdvyTTJzhtZ0VNgLRKSfDeyEl3x4PLlycttarmxFQ7m5WDyGY/F3wWYK7aLYr1h/EHDoWN/EFU71yz5Z0w4NeEfuRFoQik+DKIOxIU2URoyqvEUszSOISo1gVagZ5H2qwr+8aWmIPtRJ0IjXS5+CBYjDulzhD2vDWua2WzlEXnf1Xq+3ezIrSWHKTeOfFcVjdhYqiTDM46QfX+q0jtx5YtUzB2Xx7KAex4fDnMIdF2ZZgmbEgwfUb10owpP1raoDiIIJ/wCFqsBJDaTr904SYDuJF7RytV5B8dBw6Cfko0doupmaPfUydcsweo0PmrLJtUkc8+mqfcxvcK19pNzlhaWuAm7mReYhzXEeiuwlK+ZlMki7nEnKG75cbAWvqsOH2ntCp7E/eNKmD6lkrThuyeLquzVnkTqZkn5AehRHtxMZpdRkVOSRofjHu8IrvyASG0GFzb8HFw0neIWRzst2YrFscLgOYCDysSF0FDsG3KGuqVQBuFaqOejXtGs6AJ//AC+YPZxFdv8A8lRw9HVCD5hJTiR0OzVszEudTGXE1TUEB0tY9jzr4N88lq2g7G0hIqYdwmD3kUyPiQelkGf2PxLP8PGvPJzafzFMH0IQrbOCxlODVq0HgaBzC5xPId4T5wtaoPwJQyXyacd2pxjmOy02nKbtAc0vG8tJbBb57xxQXBdtnvqd3UYWOvMnIG3FpOtp9VJrq7hJpCmdMzXv05N8LR0MqTcICc1TNUPF8OPzt5LLlFcI78WGTju2gidouDg5oY48nFwbP8Wk9JVlbFVqsBxAA3NkT94zJHostGmAfDIHDUIhLRv1U5Ns7MWOMEZ+6Mgm8btwG8ADTpyWvE1JAbHmN44pU67RoHHy+Kk17YIyusbdDePXN6JUU1pMy93CortPBEG1gCbH00UHls3meiVGnNAipSmeKP8AYPwvq09zg17R0JDx6uaf5lhqNbOvwSoYw0atNzdc4bpAh4LNeEkHyQQzrVB0G8Q361/kfgFro4WY3z+oVbGCZcRfXmeA4oxg2T4ogbvzSOG9KJUsE0CIQrG4fI5HiUB21V8bRu19LJGYPc0NPh9CFbhHSW9flJlCjibQEW2bSvyaI8zr+uaEtymR/qdThvZCSbC+yE6748HkS5OSxb81aq7+MtH8gDPm0qtLEGKtRpOX6x501zOLvkQnBtLo6jeuWXJ0xewlJrlWHi+tuSYVBxPosmrL2ui4WunjPVDxVEHlyTtqif6aoodhAYkrQLiUKwlXUuO+EQFUEW3btFloaGq02nVoPUAqpuGYD7Df8oTtreMA8DZPVq+ON2WUUx2WQBoAOiTKe9RZUBiJvpbVP3gmJ84t6ooLLZTJ4i6raHkSCBOgj8UUFgnG4yo93d0RGvi3mNYmwHPU/FD6uBptJc+Xv5z8zcozhsS0NBG8NBjUQIICwYho8WXmb6jyVKpHVgasHFs/gN3kmdhwTELayhMDfAKTaf2RMW5fFZO3XEHUcDDidQT+CsOH3DnqiIwzt7T6j807qDhuEk2n5pmXkSMBowb3KelR8Y/iBHmPED6ZvVEG4V87r796Z1MCo08CJtbRw180UYeWNGQUL3CjWwu+NUWbSaTfr1Ugxp6TGm/mnpE88bAAwObdPPcsO3sA0MDvsuafRwK63EQLbx8kM2hhu9pPaN7TeNOnNKhSzJoK4fZlNl2gfrnqt7HIdszGipRpPOr2NcRGhi8+cq+pWtLTvAWKOBs0uesmMwTKrRMgjeNb7leKwPlfTXoq8NiLHNYfqwToSZkw2z2j2JJ+07d0CJ4emGgAf35qqmRJcDHEEfFOcTJbFpN7ahCQSkdBhfZCdVh0MEJl2x4OGXJzm2mluIfLZDw146xld/tHqsQBDTFpOnALpO0OGzU84Hipy4c2x42+YuObQgEhc+RUy+PdFEGSYN27zJVg9y2mqknhTspRRVHtnjHzVxYSW2jLv4pyybFXsCLCjPhaZ4GQ4mFqpUy6SQfM3SbYyrgRucB1SbNRRW6nBDheJEKipUJeTEQIg71dVqxYXPH8lkhCBkWVXSIzAb728lpwjiZaQTzmB5qkBa8CPFPJNsykby20coVDXuAy5ZjQ7ldKeFmzdALFUDSc12rZkke648eRWpuV+cuFyAAVvqNGhQ6phCy7Bmb9n3h04jktKRuLXklWwkNYRqAB8FL6JFhuVdFwcZBkj1HULaKp3rdopck+SinRvMutu3K6rSBggXF+vJJ9dVHEfJLYTi2WhxJFoA1neqDSiREySQVW6uUqNc+IndA+En5j0WWDxMtDMjmwJhv5qLqBIfNpMjknZVEgnXRXPaCLo1E5RcTFTwjnNLjq78oU30SKcb40Wt1SBCrb4krGlfIK7PUi0PaL5aj2xwvm9PEtzMOS3+ZacNgGtBt7Ti49TH5LU1oAgIbMNbmR+HPeA3iFSMK7LF7GevREkpRYqBvcOM66QJMlTbmcWS2IK3qTNU09waCL2eEQkp0HWSXYnscT5LCFxZpZHPp/9NxaPu2Lf9LmrtUA27s8yarBNh3jRqY0e3iQLEbwBwg4yxtGscqYJTpNcCAR+uafRcx0k2hWAKGcJxUSGWAqEqBqqDqwRQE3woEKt1YKFXFBok+Q3k7gOaaTFZc5wAk/mSTYADeSbAIrhNkVC2XVMjjfLlDg3gCZueO5Y9lua0io8gv90T4WTw4uj3vTmZbtZv6K6Y4dv2Rzyy70jLV2dWaJa5tT+GMh8jJE9Y6qmhiM0i4IsWkQ5p4Efqd1kWbj2lZcbh6dWHB2V4sHDhwcPeby9ISnh9Dhmrky1SkxypDyCWPgOAm2jh9pvLiN3oS2ZcrVPc6k01aLa2Ea8zo77QsVX3VRvB49HfkVNtRWNqICzN3rfeBb94QPXRTaGnRzT5haM6iQ07h6IHqZUcMFE4S0K7IBoAPJIuQPWzO3DxffxVuVSUmhAnJvkr7gb1YwRopwkGoASSlCUIERSTpJAMnCSTU0ATwmiSnhxZJdseDhlyWplCpWa3Urhe23aIh/cscQ0e0QYLibxP2R8VSMXJ0jEpUrN/aGpRovLmPbJu+kLmfttjQ8WnXUXmRbNoNf7JB+Y6jVCNmUW1JEwtr9hSLQTunUJy6WL8ij1Ml4N3fSoGsVgbsnEt9lx8zmHxk+io+h47N7VMjpf5rH4r9o3+SvTCT8TCzVdoAb1hfsnFv/AOYzh7Kqd2UxDvbqwOQj5JrpX7Q/yEWVtvsbrcjQDX+iu7P7TbWec7QT1kNHADd11So9k6bBf6xx3EwP11V37Ke14a3wHWGiwHPkqwxRiSnllIW0dlV2uL6DvDrlJ+SC1O0VWmctRhBGq7DZOzyXOeKjjFi2ZafVa8fsGlWIzsBPx+BVFNJ0yemzi8P2yG4kn7O/yW/A9rg/l1Ryl2JwrSCWGeqz7V7I4aq+WRTMR4dLcU9eMWmY37WZUA8UEXa4G7TxH5b1pobTE5XwHbuDubfy1HxWJnY5lOwm4s5rpg7iWnd6qOM7LvNMzU5hw3RvHBRy4cc1s9y2LLOHPAcbWCmKi4vv8VQ9tvfM+032wOY3rfs7bbKlmOuNWmzh1abrgnhlHk7o5Yy4OoFROHoQMbxUvpgjVT0s3YW7xMHoWzGA6EFWDEo0sLCgcphyFHFFO3FophYWDgnzoQcWmONhFBYYzp86CjHJ/pyKCwwSkhYxZVlHFToZQ0FhBSpXIWVryVbQqgPE7yiKthJ0g6wWSTF8BJdxwmd7DmJaQTvBXmXads4ivYAhw53gaL1KphwTNweRheadp6Q+kVmjj/2hWw8sll4A2zi5rpBI4ei6qpjKjQ29yNw0t81x2HJg3Mt06Lq8NtVjmtzi7RY8eqs4kkzM/bNQZgTMRr1U6m2XDLz/AFZTxTqTg47ysNalT92Z+XRCSCzTT2yYIFjmjju3LRhttOmHCRzELn6lCJg2JlSoMI3+qelC1HT4rHtaQ9szBgc1OnjxkDoGYsI+P9Vym0KhgX9Ny2urRTF7kb+e5Y0GtQS2JtEhlTM6PHERbTcVjxO3HzYusTYC1ihdN31VifbnXRDKjyTMnWUKA3I62n2ke4EEkyCOiu2XtYxlddpF/wA1ylKpGiRqkGZN9Rulb0IzqZ042o8ZQDFyr8JtompUpkyIOu47/igeCrF9Rh4EfMT8FnwFSK5JOriD5z+azpQ9R0P7ULTBgty8L6IFisNSqOD3gyb2MdNFPGVwXERa1/11VFZ3yTUUJyYTwzGEhratQbvFDx6m/wAUVbsuzR3jCCfskdJ8S5M1CFb+0HgWcY4KcsEXwUjnkjqauya0iMk+c+QMD4rJU2fiHAllWMsy3KGkR1mViwfaB4LcxJI5rd+2pzE238pWFhrwaeZvyUjYbnQHPJkTfxbzxUqWwmgGQ0lp1DRcIhU2mHtFSNBHnyVDttNa3wtuf1MrdP0YtexfsxviLXPAAtDiBMTpKRwJDJ72pMcR+SrbtsBuUjrFv7qs7VEQJjTgjt3yg7j9mmngHEx3r7AHRtyfJVjByDL3zmHCPSFd9PaYLRNtxg9DyUxim5YcIkzbcl2l6Ndx+yqthS14b3tR2YGLNsfRUYShVaP8RwE6QJGt/ZT4vGinDw4uJsN0A71t2lUY2icskvAdc6dFl416H3JeyTMLUgu76oRFtBe2sBaXYHKafjeSTqTKA7P2i4YVrt7p5mAf6KjC7dcHt8R3FJYvSB5GejgEMEmb/mkm2fU7ymCU6mzaNq8t7SujGVeTh/tavUlzu0OzDKtR1Q6uM/CPwVMUlF2zGSLa2PNHMy1COP8AcKxpgwu/q9jmOi9x+gnd2PYVfvRJ9tnCCtAk6KT4Ildz+6DIIO9MzsewCJR3oi7TOBlXMghds7sazis/7k/xp92Iu0ziqo4pOdOq7qn2NHvGVZ+5rOKXdiPtyOCJ8MDRUGmF6K3sewb037ms4o7sQ7cjzyBChmXov7mM4pv3KZxS7sR9tnD4V0RCjhYNWOa71nY9g3odtbYlLCtNRx1DxpN8hO/esZM6jFtCcGjl9oRNt5Co2i+CQOUIs/F0qlbKCIyi/hDdATBIiLu6EFZtnYiicRVc7KGtaWtzFoblzgQ2AIBaTe5uVxr/ACDbar7M2BqbyVcCuk2ftGgXE1Cxstn3TD8zyAYkAhrW/DeYWmljcKTUIyEBrbEAHRxNoF5jSfaHRH8hL4r+wOUw9QbwtFUA0S6febHqZ+QXY1xhwwvcKZa7u4zBsGCS73Tu87LlDSwufDummWNz5xlIJJe/I4tAkgAskcLLS69tcL+waoswOKAoOE3Bn9fFZXPENvoFop/R8oDjR7/u/bDB3U95Nhly5+7tOWJWKpg6Dq1XxAsluVwy0xEHMQ0wMpMWHwR+fXj7Ex+85phVHFSr7KoQS17RFgO+aZkv1kaWZ6lVN2XSiC5mmveN1gmDfi5rZj3Sep/IP4/ZkdmJINitdPHE6lZhsmjB8bZtE1WD3ZgxNwSGyOBKkzZVHMfG3KRF6jZzSPECN8TaEv5B/H7HuLGV/EN6043aFonQceSo/ZVAkfWNAMf8xo+8d8cd86W1VdLZNKBmqNm+lRsROo8t3H1S/Pfx+wtl1etFKmBYBp+aG0KkOF+C31tl0TJa9rdYBqNI3x/KbW3Jm7Koxd4sP+ozgLdCZ6QNZsfnv4/Y9TPUuz1ZvcNlw04hJeU7QwtNg+rdMnXM1zgBMAhvHWY3JLnl1m/BTvV4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16" name="AutoShape 20" descr="data:image/jpeg;base64,/9j/4AAQSkZJRgABAQAAAQABAAD/2wCEAAkGBxQTEhUUExQWFhUWGBgYGBcYFx0YFxcYGBcYFxgVGBcYHSggHRolHBUVITEhJSkrLi4uFx8zODMsNygtLisBCgoKDg0OGhAQGywkICQsLCwsLCwtLCwsLCwsLCwsLCwsLCwsLCwsLCwsLCwsLCwsLCwsLCwsLCwsLCw3LDcsLP/AABEIAMABBgMBIgACEQEDEQH/xAAbAAABBQEBAAAAAAAAAAAAAAAFAAECAwQGB//EAEYQAAEDAgMFBQQHBgQEBwAAAAEAAhEDIQQSMQVBUWFxBhMigZEyQqGxFCNScsHR8BUWYoLh8TOSorIkQ1PCBxdjc4OT4v/EABkBAAMBAQEAAAAAAAAAAAAAAAABAwIEBf/EACgRAAICAQMEAgICAwAAAAAAAAABAhEDEiExBBNBUVKhFCIVkQVCgf/aAAwDAQACEQMRAD8A9lrVTmguLRujerKdWGyTPMb0qgdJtmB3aQqhRcGmLEmYB3cJQBcMSL2IIEweCiMWLWN9La8lUKLpd4YlpGs3U+6P1dtNUAT+kiCYNtRvTsxAJiCJ0karPiGEB5O8iFa1jiWkiA3nqgBqNeASZPiIHHorqVUO4gjUHVZvo5jS4cTE6jqrsNTIJJETzJPmgBPce8aJtBSL4qETYNn4pV2HMHATG7RRYxxcXEAWgDX1QAJ21t3uIc6Qx1g4gxOkEjSdybZnaNtUxu4gH56LbWwYqDu3tAa4eIZpkcQN14uuKoVHU69SjlgsJDnOOswQRf2Yg+fJQyycdxo73E4zK0u1gSgtfbTgAZMm8QIAURXlh8MjTUREcTvQ6vs5xHg4WvaOik8k0rY1QX2L2lbVdkcIeZIjfGo6oy6vLXRII9V53UwFSk5joILTmDhuPFdnsjG9/Te6IcYBHON3I6/2VsWTVs+RNBOjW0B1ygzxU6NTMJCy4gQ1v2hb1C10WQAOCsIkqcS8iANSYT/RxmzXnrZLEUyYI1BkIAZtNwI8UjfP4JnYkAmxIGpAsEml5IkZQOcyq+7cA5oEgzedJQBa/EAECCZEiE30kRN9YPLqqS0te0C5DenFS7rwuzQM1+iALnVwCRwElVuxEtJ8QHHz3KNBhLHHe78oCmaZ7uIvH4oAka4ECCTE2VVbES2RI8UJrtdaDIFiYhQpsJZa/ilAGkYgGRBmJuNeiroYnwy7j68grHMPeA7ohUCg7LEaGRfVAGhuIF5kRqDqqXYiS2JEnfvCYYckOtEiBckpy15LZbGU8figC/EOgW4pJV2yPNJAFqSSSAEkkkgCL2g2N1IJJIASSSB9pNrGgaAaRNSq1hkTYkN4iLuF0AHFVig4tcGQHEGCdAeKbEYgM1+S5zHbWeJaSCLk+6LSXNL91No1dyI4piZor49tAEjx1HmC+7pIsGtGro4CBrcLmK73vxFUloa4lgJeAXDwgiwiLEfBGOzG1sI+tkFYPxBbLS7w5mf+g0+6OQ0vog20a8Y7EA2lzfgxsLn6iTUbNQSWyCn0fK2XOJb1vM8hot+y67XCy5jbu1h3YYDc8Fi7Nbbaw928w4fEcVySlKXJtJHotXCh7baoLRnD1Q4AgaPHFv5jUf1RPC4oOEgq54a8XF01LyuRtBJrWmHWNrHluViF7KfkPcnddh4t3t6tPwI5omu+MtSsm1Q6SSS0ISSSSAIlgmd6T2A6iVJJADAJ0kkAQfSB1AKk0RonSQAkkkkAJJJJACSSSQAkkkkAJJJJACSSSQAlyXbHD1H4nAtaJHeyeWRzKhJ/lYV1qx41vjpP+y4jpmaWz6keqEAJ7UbRLYosMOcMzjvawHUc7H4cVyvbTDuZh2UQfrMTlpBu9ge4ARzDO9f1pg7gjeyx9IxT6hu0uJH/ALdM5WDzdf8AkKG1Kn0ra9rswrCRw7yoe7Z5gNqHpVTjyJ8AftTXY1jKeTvWNfDKbSdMPTc1gBb7JdWzwRF2ME3Q7YOAfXqEPrPLNC+c3stbZrnCTcxefZKI7SpvxVathMGQHOIYSR4KNGm7Ma7nC+Z1S7QLuM7gSCPZQVadSrTxjWiqwgS2cj27qjSQBfl8NFPqJJQY4LcE7L7HGtXqh9V/dsjK5sBxmfakEAiN2shcp2m2Y/DYk04qva0B4qNbJyn7RAyiI+S9k2C1pbUeD7VR3+mGD4NCv2Gye9Ma1HQeIHh/7SFwRdss0jyXsx2kLXZKlR2Tc649Ru6iQuq2Z2wjECjUABIlrg4PDx94b0M7R9m6ZxL20y2mZzZYsc15G4XJQbbPZ+sGT3YDhBbVlxgjfIJb5WVlgclaJuVHs7/rGAsPiHiYeB/VvMrZgsVnbJEOFnNOrTwXkfZjtfWw8MxI8P2hdp89AeS9Bwe0qVeKlGqGv6iCODhvCcJODpoNmdIkseCxZcXNMS2LtNjM+htpdbF1J2rRkZOkkmAkkkkAJJNKdACSSTSgB0kkkAJJJNKAHSSSQBVUrtaYJv6qVN4IkLO5pzEsdfeCotq+E+6Zi288kAbUlgDyM4k+zNzdIZvB4j4rIA3ITtDaT85ZSLRk9t7hIB1ygAi8XJm0jyjtPGOp03hpJeXBrJ4nUnkACf7rjO2ldzKDMPTeS+uYN75Zl7vMmPMqWSVbIthx62Htkdu8NUc9j6rA5ujhIa/k3N73IEzuWHG9vWS+m6kYLTDg6SJs0uEACTwPqLrkQxtKl3bIlrxmjWbT6jRDe1Wz206uFy5zL3GXPkO8E5onXS/NS7k9SSOvJ00IcnpXZ2uKVCqZAc1rGA8xTDiT/NUJQXsy/ucLWxJ/xKxNRlr+MijhmnmG5J6FYNqYxwbXoi2d1Rvm4Ckz4vHojO3nspvw9H7xaOdJmRptwzudJ0LQdQuq6VnBpblQa7EbNoYakWNex1d5z1iHAuLtMvHKwQ0dOa29qML3lLwFoqt8TASBm4tvxHxhcbisc9rQ4ucAy4AgC32SPE0gTEG+h1WfYnaGm9p7yS8us4tBzDdnm5dHmoTyqtzofTSiwlsHHOYKjKlN7HZi4B7S2QQJiRe4OnEIp2X2w3IWu9pr3h3DxOLgfRyqfhmuDWtMMd7MaU3OFi0aZXaFukwbGZlS7Nmkx1VlRznEeIQA0tHAfaC544f9ok5NrZk6FZrcc8OaD3lNrmnUjKSHeV2oR2/dUwoGKw5+rmKrNwnR4A9D5LLQo16taiaV3Nc4GbDIYnMd3EcwEY2gK+WpSqUs1OIPvjzj8UY3OKuhOmcTgO0+CxVqrBTebEt8JnmND5hF9j9lqffU+78THvBzaEtF3aWiBEqqt/4f5w2owCmABDXTlO/wzdo9F3vZfYDcM0uzPc5wsXunI3XI3gN/pwXfGSktyDjvsF8Hg2Um5abQ0ct/U6lXPcAJNlkxO0mUzDzlnQnf0Gp8kPxm1sxbkYSJ1f4G+h8XwCy2kbUW+AwzENJgG6jicbTp+29rfvOA9AUExDnvI7yoRwDPAP8AMPF8UNGIptzlp8QJswcPtHeepU3l9Fo4JM6Cptun7ge88mkD/M6B8Vlr7WqgTFKm3i4lx+GUA+ZQR+PqOLYOQEdSem74LK+Yc4kktPtG5jeJKy5yZ1Q6P5BWrttx1ru/kphrfVwPzVmH2g9zc7K7iObWuHoGg+hXA7Rx5qv1IYDAbu0Jk8112xsOWYcOky4ZuQk7vJZcpLyay4McY7INs2nX4UneTm/CSqa2JquHjqZRwpty/wCqS70IWHF4oi0kWERvJ4oa2u54ku97ff5yk5y9kY4YvdIOu2e0+0M3NxLj6kqLcGz3bc2kj5FZ6Yh0E6g7/lGilTc5rPCTcxB89Cs/9NOFGttN40q1B/OT/ulX4OsWOGZ73Zj7xLvnosYrEZhewmHRI/onLCHU7k3/ACWlJpk5RVcHTOeAJSVNX2QkutHIyypQabkX4pdw2IiyybW2mKIAAzPdOVumm9x3NEj8JQahtmu0y4tqDe2Mh/lN/Q+oWXNLY0ot8HQmi1oJ0EGSTu3klBa21iY7tgDR7LnkyeeUaDqZ5BQxOKdX1BZTHuGJeeL8pIy8GzzPBSqU58lGeXxErDF5kZqpc8l7yC4iAAIaBIJ1JJJgX5LFi8EyTVDZeAQP6eiKsYsuNaWtkeai5NnVjST2PPNt1G1KDq9MQ9hIeOMag+keYKDdp8UHuwFQE5TTg/eEMPyPqijx3dbE0fdqAvaOJbBj0y+hXP4ps4Qt97D1gQf4H/2BWk97OzNC0jr9oS6swtk96/DOAaAT7LqxIa4ibsA13Lc0uqYipVqGe6YKTB3ZpkSBUqEtcXHMS9omYgINgqzalCnVcaY7ktDy9mYZWuLxYkD2atb/AOtGcC7wVWgG1Rx9g05Doe0hh0GUs9F0ZH+h5/SRvPT8Fb6gIIIkG17iOY6JqW0GRlrAOpkxBEgCYE8ulws9RsfkhG0CXHK0Zo3chquJ77HvTxQlHc9A2Yf+GGUlwAlp1cQDmB5mV2VFtOoMzYcDeQbFch2coFuGotOoYP7IjTDmOz0zlcdbS133m2k85BVME9CpngZ4ansdKaQkHhomNEX/AItUHG0q8Rlp/el3+3/9Kiqx7/8AEqOdyb4G+jTJ8yV0PLFEFikwhtLFsZDCRuOUS5/D2ReOZss9TaFV9mAUm8TDn+QHhHq7oqKOHa0WAA1MW8yh+PxZdLWzlGpGp/opvK3wXxdNqdFxr02ExL3n2jqT955+W7gs1fHvdYZWjpJ9T+SxOqtED0AUyJ081M9KHTwRHIfec53U29BZIUpVVTGtBIBzHgIt1JMDzKHYjaz/AHWtHMy75QPmguorhILFviE6QsW3sVkpZWi7zHlFz8vVB6mMrOF3u8ob8hKw123kjMf4iXfNOxvGVGqBA0XoXZ6rnoZT7py+UBw+BHovMa7S10taS33mSTH8TZv5ei9A7EVs1J958QPkWiPklI5+oiu2PtarNSIBygDWPj6KOGpDfxmyrxF6j+v4K5joWWQgkgpLZBjdwn8FOmGwRuP68kNZV6lX0cVJg6fJZ3NOKNrGDTjod6vw1Jpi1weP6sszX6K7D1fEOdvyTTJzhtZ0VNgLRKSfDeyEl3x4PLlycttarmxFQ7m5WDyGY/F3wWYK7aLYr1h/EHDoWN/EFU71yz5Z0w4NeEfuRFoQik+DKIOxIU2URoyqvEUszSOISo1gVagZ5H2qwr+8aWmIPtRJ0IjXS5+CBYjDulzhD2vDWua2WzlEXnf1Xq+3ezIrSWHKTeOfFcVjdhYqiTDM46QfX+q0jtx5YtUzB2Xx7KAex4fDnMIdF2ZZgmbEgwfUb10owpP1raoDiIIJ/wCFqsBJDaTr904SYDuJF7RytV5B8dBw6Cfko0doupmaPfUydcsweo0PmrLJtUkc8+mqfcxvcK19pNzlhaWuAm7mReYhzXEeiuwlK+ZlMki7nEnKG75cbAWvqsOH2ntCp7E/eNKmD6lkrThuyeLquzVnkTqZkn5AehRHtxMZpdRkVOSRofjHu8IrvyASG0GFzb8HFw0neIWRzst2YrFscLgOYCDysSF0FDsG3KGuqVQBuFaqOejXtGs6AJ//AC+YPZxFdv8A8lRw9HVCD5hJTiR0OzVszEudTGXE1TUEB0tY9jzr4N88lq2g7G0hIqYdwmD3kUyPiQelkGf2PxLP8PGvPJzafzFMH0IQrbOCxlODVq0HgaBzC5xPId4T5wtaoPwJQyXyacd2pxjmOy02nKbtAc0vG8tJbBb57xxQXBdtnvqd3UYWOvMnIG3FpOtp9VJrq7hJpCmdMzXv05N8LR0MqTcICc1TNUPF8OPzt5LLlFcI78WGTju2gidouDg5oY48nFwbP8Wk9JVlbFVqsBxAA3NkT94zJHostGmAfDIHDUIhLRv1U5Ns7MWOMEZ+6Mgm8btwG8ADTpyWvE1JAbHmN44pU67RoHHy+Kk17YIyusbdDePXN6JUU1pMy93CortPBEG1gCbH00UHls3meiVGnNAipSmeKP8AYPwvq09zg17R0JDx6uaf5lhqNbOvwSoYw0atNzdc4bpAh4LNeEkHyQQzrVB0G8Q361/kfgFro4WY3z+oVbGCZcRfXmeA4oxg2T4ogbvzSOG9KJUsE0CIQrG4fI5HiUB21V8bRu19LJGYPc0NPh9CFbhHSW9flJlCjibQEW2bSvyaI8zr+uaEtymR/qdThvZCSbC+yE6748HkS5OSxb81aq7+MtH8gDPm0qtLEGKtRpOX6x501zOLvkQnBtLo6jeuWXJ0xewlJrlWHi+tuSYVBxPosmrL2ui4WunjPVDxVEHlyTtqif6aoodhAYkrQLiUKwlXUuO+EQFUEW3btFloaGq02nVoPUAqpuGYD7Df8oTtreMA8DZPVq+ON2WUUx2WQBoAOiTKe9RZUBiJvpbVP3gmJ84t6ooLLZTJ4i6raHkSCBOgj8UUFgnG4yo93d0RGvi3mNYmwHPU/FD6uBptJc+Xv5z8zcozhsS0NBG8NBjUQIICwYho8WXmb6jyVKpHVgasHFs/gN3kmdhwTELayhMDfAKTaf2RMW5fFZO3XEHUcDDidQT+CsOH3DnqiIwzt7T6j807qDhuEk2n5pmXkSMBowb3KelR8Y/iBHmPED6ZvVEG4V87r796Z1MCo08CJtbRw180UYeWNGQUL3CjWwu+NUWbSaTfr1Ugxp6TGm/mnpE88bAAwObdPPcsO3sA0MDvsuafRwK63EQLbx8kM2hhu9pPaN7TeNOnNKhSzJoK4fZlNl2gfrnqt7HIdszGipRpPOr2NcRGhi8+cq+pWtLTvAWKOBs0uesmMwTKrRMgjeNb7leKwPlfTXoq8NiLHNYfqwToSZkw2z2j2JJ+07d0CJ4emGgAf35qqmRJcDHEEfFOcTJbFpN7ahCQSkdBhfZCdVh0MEJl2x4OGXJzm2mluIfLZDw146xld/tHqsQBDTFpOnALpO0OGzU84Hipy4c2x42+YuObQgEhc+RUy+PdFEGSYN27zJVg9y2mqknhTspRRVHtnjHzVxYSW2jLv4pyybFXsCLCjPhaZ4GQ4mFqpUy6SQfM3SbYyrgRucB1SbNRRW6nBDheJEKipUJeTEQIg71dVqxYXPH8lkhCBkWVXSIzAb728lpwjiZaQTzmB5qkBa8CPFPJNsykby20coVDXuAy5ZjQ7ldKeFmzdALFUDSc12rZkke648eRWpuV+cuFyAAVvqNGhQ6phCy7Bmb9n3h04jktKRuLXklWwkNYRqAB8FL6JFhuVdFwcZBkj1HULaKp3rdopck+SinRvMutu3K6rSBggXF+vJJ9dVHEfJLYTi2WhxJFoA1neqDSiREySQVW6uUqNc+IndA+En5j0WWDxMtDMjmwJhv5qLqBIfNpMjknZVEgnXRXPaCLo1E5RcTFTwjnNLjq78oU30SKcb40Wt1SBCrb4krGlfIK7PUi0PaL5aj2xwvm9PEtzMOS3+ZacNgGtBt7Ti49TH5LU1oAgIbMNbmR+HPeA3iFSMK7LF7GevREkpRYqBvcOM66QJMlTbmcWS2IK3qTNU09waCL2eEQkp0HWSXYnscT5LCFxZpZHPp/9NxaPu2Lf9LmrtUA27s8yarBNh3jRqY0e3iQLEbwBwg4yxtGscqYJTpNcCAR+uafRcx0k2hWAKGcJxUSGWAqEqBqqDqwRQE3woEKt1YKFXFBok+Q3k7gOaaTFZc5wAk/mSTYADeSbAIrhNkVC2XVMjjfLlDg3gCZueO5Y9lua0io8gv90T4WTw4uj3vTmZbtZv6K6Y4dv2Rzyy70jLV2dWaJa5tT+GMh8jJE9Y6qmhiM0i4IsWkQ5p4Efqd1kWbj2lZcbh6dWHB2V4sHDhwcPeby9ISnh9Dhmrky1SkxypDyCWPgOAm2jh9pvLiN3oS2ZcrVPc6k01aLa2Ea8zo77QsVX3VRvB49HfkVNtRWNqICzN3rfeBb94QPXRTaGnRzT5haM6iQ07h6IHqZUcMFE4S0K7IBoAPJIuQPWzO3DxffxVuVSUmhAnJvkr7gb1YwRopwkGoASSlCUIERSTpJAMnCSTU0ATwmiSnhxZJdseDhlyWplCpWa3Urhe23aIh/cscQ0e0QYLibxP2R8VSMXJ0jEpUrN/aGpRovLmPbJu+kLmfttjQ8WnXUXmRbNoNf7JB+Y6jVCNmUW1JEwtr9hSLQTunUJy6WL8ij1Ml4N3fSoGsVgbsnEt9lx8zmHxk+io+h47N7VMjpf5rH4r9o3+SvTCT8TCzVdoAb1hfsnFv/AOYzh7Kqd2UxDvbqwOQj5JrpX7Q/yEWVtvsbrcjQDX+iu7P7TbWec7QT1kNHADd11So9k6bBf6xx3EwP11V37Ke14a3wHWGiwHPkqwxRiSnllIW0dlV2uL6DvDrlJ+SC1O0VWmctRhBGq7DZOzyXOeKjjFi2ZafVa8fsGlWIzsBPx+BVFNJ0yemzi8P2yG4kn7O/yW/A9rg/l1Ryl2JwrSCWGeqz7V7I4aq+WRTMR4dLcU9eMWmY37WZUA8UEXa4G7TxH5b1pobTE5XwHbuDubfy1HxWJnY5lOwm4s5rpg7iWnd6qOM7LvNMzU5hw3RvHBRy4cc1s9y2LLOHPAcbWCmKi4vv8VQ9tvfM+032wOY3rfs7bbKlmOuNWmzh1abrgnhlHk7o5Yy4OoFROHoQMbxUvpgjVT0s3YW7xMHoWzGA6EFWDEo0sLCgcphyFHFFO3FophYWDgnzoQcWmONhFBYYzp86CjHJ/pyKCwwSkhYxZVlHFToZQ0FhBSpXIWVryVbQqgPE7yiKthJ0g6wWSTF8BJdxwmd7DmJaQTvBXmXads4ivYAhw53gaL1KphwTNweRheadp6Q+kVmjj/2hWw8sll4A2zi5rpBI4ei6qpjKjQ29yNw0t81x2HJg3Mt06Lq8NtVjmtzi7RY8eqs4kkzM/bNQZgTMRr1U6m2XDLz/AFZTxTqTg47ysNalT92Z+XRCSCzTT2yYIFjmjju3LRhttOmHCRzELn6lCJg2JlSoMI3+qelC1HT4rHtaQ9szBgc1OnjxkDoGYsI+P9Vym0KhgX9Ny2urRTF7kb+e5Y0GtQS2JtEhlTM6PHERbTcVjxO3HzYusTYC1ihdN31VifbnXRDKjyTMnWUKA3I62n2ke4EEkyCOiu2XtYxlddpF/wA1ylKpGiRqkGZN9Rulb0IzqZ042o8ZQDFyr8JtompUpkyIOu47/igeCrF9Rh4EfMT8FnwFSK5JOriD5z+azpQ9R0P7ULTBgty8L6IFisNSqOD3gyb2MdNFPGVwXERa1/11VFZ3yTUUJyYTwzGEhratQbvFDx6m/wAUVbsuzR3jCCfskdJ8S5M1CFb+0HgWcY4KcsEXwUjnkjqauya0iMk+c+QMD4rJU2fiHAllWMsy3KGkR1mViwfaB4LcxJI5rd+2pzE238pWFhrwaeZvyUjYbnQHPJkTfxbzxUqWwmgGQ0lp1DRcIhU2mHtFSNBHnyVDttNa3wtuf1MrdP0YtexfsxviLXPAAtDiBMTpKRwJDJ72pMcR+SrbtsBuUjrFv7qs7VEQJjTgjt3yg7j9mmngHEx3r7AHRtyfJVjByDL3zmHCPSFd9PaYLRNtxg9DyUxim5YcIkzbcl2l6Ndx+yqthS14b3tR2YGLNsfRUYShVaP8RwE6QJGt/ZT4vGinDw4uJsN0A71t2lUY2icskvAdc6dFl416H3JeyTMLUgu76oRFtBe2sBaXYHKafjeSTqTKA7P2i4YVrt7p5mAf6KjC7dcHt8R3FJYvSB5GejgEMEmb/mkm2fU7ymCU6mzaNq8t7SujGVeTh/tavUlzu0OzDKtR1Q6uM/CPwVMUlF2zGSLa2PNHMy1COP8AcKxpgwu/q9jmOi9x+gnd2PYVfvRJ9tnCCtAk6KT4Ildz+6DIIO9MzsewCJR3oi7TOBlXMghds7sazis/7k/xp92Iu0ziqo4pOdOq7qn2NHvGVZ+5rOKXdiPtyOCJ8MDRUGmF6K3sewb037ms4o7sQ7cjzyBChmXov7mM4pv3KZxS7sR9tnD4V0RCjhYNWOa71nY9g3odtbYlLCtNRx1DxpN8hO/esZM6jFtCcGjl9oRNt5Co2i+CQOUIs/F0qlbKCIyi/hDdATBIiLu6EFZtnYiicRVc7KGtaWtzFoblzgQ2AIBaTe5uVxr/ACDbar7M2BqbyVcCuk2ftGgXE1Cxstn3TD8zyAYkAhrW/DeYWmljcKTUIyEBrbEAHRxNoF5jSfaHRH8hL4r+wOUw9QbwtFUA0S6febHqZ+QXY1xhwwvcKZa7u4zBsGCS73Tu87LlDSwufDummWNz5xlIJJe/I4tAkgAskcLLS69tcL+waoswOKAoOE3Bn9fFZXPENvoFop/R8oDjR7/u/bDB3U95Nhly5+7tOWJWKpg6Dq1XxAsluVwy0xEHMQ0wMpMWHwR+fXj7Ex+85phVHFSr7KoQS17RFgO+aZkv1kaWZ6lVN2XSiC5mmveN1gmDfi5rZj3Sep/IP4/ZkdmJINitdPHE6lZhsmjB8bZtE1WD3ZgxNwSGyOBKkzZVHMfG3KRF6jZzSPECN8TaEv5B/H7HuLGV/EN6043aFonQceSo/ZVAkfWNAMf8xo+8d8cd86W1VdLZNKBmqNm+lRsROo8t3H1S/Pfx+wtl1etFKmBYBp+aG0KkOF+C31tl0TJa9rdYBqNI3x/KbW3Jm7Koxd4sP+ozgLdCZ6QNZsfnv4/Y9TPUuz1ZvcNlw04hJeU7QwtNg+rdMnXM1zgBMAhvHWY3JLnl1m/BTvV4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18" name="AutoShape 22" descr="data:image/jpeg;base64,/9j/4AAQSkZJRgABAQAAAQABAAD/2wCEAAkGBxQTEhUUExQWFhUWGBgYGBcYFx0YFxcYGBcYFxgVGBcYHSggHRolHBUVITEhJSkrLi4uFx8zODMsNygtLisBCgoKDg0OGhAQGywkICQsLCwsLCwtLCwsLCwsLCwsLCwsLCwsLCwsLCwsLCwsLCwsLCwsLCwsLCwsLCw3LDcsLP/AABEIAMABBgMBIgACEQEDEQH/xAAbAAABBQEBAAAAAAAAAAAAAAAFAAECAwQGB//EAEYQAAEDAgMFBQQHBgQEBwAAAAEAAhEDIQQSMQVBUWFxBhMigZEyQqGxFCNScsHR8BUWYoLh8TOSorIkQ1PCBxdjc4OT4v/EABkBAAMBAQEAAAAAAAAAAAAAAAABAwIEBf/EACgRAAICAQMEAgICAwAAAAAAAAABAhEDEiExBBNBUVKhFCIVkQVCgf/aAAwDAQACEQMRAD8A9lrVTmguLRujerKdWGyTPMb0qgdJtmB3aQqhRcGmLEmYB3cJQBcMSL2IIEweCiMWLWN9La8lUKLpd4YlpGs3U+6P1dtNUAT+kiCYNtRvTsxAJiCJ0karPiGEB5O8iFa1jiWkiA3nqgBqNeASZPiIHHorqVUO4gjUHVZvo5jS4cTE6jqrsNTIJJETzJPmgBPce8aJtBSL4qETYNn4pV2HMHATG7RRYxxcXEAWgDX1QAJ21t3uIc6Qx1g4gxOkEjSdybZnaNtUxu4gH56LbWwYqDu3tAa4eIZpkcQN14uuKoVHU69SjlgsJDnOOswQRf2Yg+fJQyycdxo73E4zK0u1gSgtfbTgAZMm8QIAURXlh8MjTUREcTvQ6vs5xHg4WvaOik8k0rY1QX2L2lbVdkcIeZIjfGo6oy6vLXRII9V53UwFSk5joILTmDhuPFdnsjG9/Te6IcYBHON3I6/2VsWTVs+RNBOjW0B1ygzxU6NTMJCy4gQ1v2hb1C10WQAOCsIkqcS8iANSYT/RxmzXnrZLEUyYI1BkIAZtNwI8UjfP4JnYkAmxIGpAsEml5IkZQOcyq+7cA5oEgzedJQBa/EAECCZEiE30kRN9YPLqqS0te0C5DenFS7rwuzQM1+iALnVwCRwElVuxEtJ8QHHz3KNBhLHHe78oCmaZ7uIvH4oAka4ECCTE2VVbES2RI8UJrtdaDIFiYhQpsJZa/ilAGkYgGRBmJuNeiroYnwy7j68grHMPeA7ohUCg7LEaGRfVAGhuIF5kRqDqqXYiS2JEnfvCYYckOtEiBckpy15LZbGU8figC/EOgW4pJV2yPNJAFqSSSAEkkkgCL2g2N1IJJIASSSB9pNrGgaAaRNSq1hkTYkN4iLuF0AHFVig4tcGQHEGCdAeKbEYgM1+S5zHbWeJaSCLk+6LSXNL91No1dyI4piZor49tAEjx1HmC+7pIsGtGro4CBrcLmK73vxFUloa4lgJeAXDwgiwiLEfBGOzG1sI+tkFYPxBbLS7w5mf+g0+6OQ0vog20a8Y7EA2lzfgxsLn6iTUbNQSWyCn0fK2XOJb1vM8hot+y67XCy5jbu1h3YYDc8Fi7Nbbaw928w4fEcVySlKXJtJHotXCh7baoLRnD1Q4AgaPHFv5jUf1RPC4oOEgq54a8XF01LyuRtBJrWmHWNrHluViF7KfkPcnddh4t3t6tPwI5omu+MtSsm1Q6SSS0ISSSSAIlgmd6T2A6iVJJADAJ0kkAQfSB1AKk0RonSQAkkkkAJJJJACSSSQAkkkkAJJJJACSSSQAlyXbHD1H4nAtaJHeyeWRzKhJ/lYV1qx41vjpP+y4jpmaWz6keqEAJ7UbRLYosMOcMzjvawHUc7H4cVyvbTDuZh2UQfrMTlpBu9ge4ARzDO9f1pg7gjeyx9IxT6hu0uJH/ALdM5WDzdf8AkKG1Kn0ra9rswrCRw7yoe7Z5gNqHpVTjyJ8AftTXY1jKeTvWNfDKbSdMPTc1gBb7JdWzwRF2ME3Q7YOAfXqEPrPLNC+c3stbZrnCTcxefZKI7SpvxVathMGQHOIYSR4KNGm7Ma7nC+Z1S7QLuM7gSCPZQVadSrTxjWiqwgS2cj27qjSQBfl8NFPqJJQY4LcE7L7HGtXqh9V/dsjK5sBxmfakEAiN2shcp2m2Y/DYk04qva0B4qNbJyn7RAyiI+S9k2C1pbUeD7VR3+mGD4NCv2Gye9Ma1HQeIHh/7SFwRdss0jyXsx2kLXZKlR2Tc649Ru6iQuq2Z2wjECjUABIlrg4PDx94b0M7R9m6ZxL20y2mZzZYsc15G4XJQbbPZ+sGT3YDhBbVlxgjfIJb5WVlgclaJuVHs7/rGAsPiHiYeB/VvMrZgsVnbJEOFnNOrTwXkfZjtfWw8MxI8P2hdp89AeS9Bwe0qVeKlGqGv6iCODhvCcJODpoNmdIkseCxZcXNMS2LtNjM+htpdbF1J2rRkZOkkmAkkkkAJJNKdACSSTSgB0kkkAJJJNKAHSSSQBVUrtaYJv6qVN4IkLO5pzEsdfeCotq+E+6Zi288kAbUlgDyM4k+zNzdIZvB4j4rIA3ITtDaT85ZSLRk9t7hIB1ygAi8XJm0jyjtPGOp03hpJeXBrJ4nUnkACf7rjO2ldzKDMPTeS+uYN75Zl7vMmPMqWSVbIthx62Htkdu8NUc9j6rA5ujhIa/k3N73IEzuWHG9vWS+m6kYLTDg6SJs0uEACTwPqLrkQxtKl3bIlrxmjWbT6jRDe1Wz206uFy5zL3GXPkO8E5onXS/NS7k9SSOvJ00IcnpXZ2uKVCqZAc1rGA8xTDiT/NUJQXsy/ucLWxJ/xKxNRlr+MijhmnmG5J6FYNqYxwbXoi2d1Rvm4Ckz4vHojO3nspvw9H7xaOdJmRptwzudJ0LQdQuq6VnBpblQa7EbNoYakWNex1d5z1iHAuLtMvHKwQ0dOa29qML3lLwFoqt8TASBm4tvxHxhcbisc9rQ4ucAy4AgC32SPE0gTEG+h1WfYnaGm9p7yS8us4tBzDdnm5dHmoTyqtzofTSiwlsHHOYKjKlN7HZi4B7S2QQJiRe4OnEIp2X2w3IWu9pr3h3DxOLgfRyqfhmuDWtMMd7MaU3OFi0aZXaFukwbGZlS7Nmkx1VlRznEeIQA0tHAfaC544f9ok5NrZk6FZrcc8OaD3lNrmnUjKSHeV2oR2/dUwoGKw5+rmKrNwnR4A9D5LLQo16taiaV3Nc4GbDIYnMd3EcwEY2gK+WpSqUs1OIPvjzj8UY3OKuhOmcTgO0+CxVqrBTebEt8JnmND5hF9j9lqffU+78THvBzaEtF3aWiBEqqt/4f5w2owCmABDXTlO/wzdo9F3vZfYDcM0uzPc5wsXunI3XI3gN/pwXfGSktyDjvsF8Hg2Um5abQ0ct/U6lXPcAJNlkxO0mUzDzlnQnf0Gp8kPxm1sxbkYSJ1f4G+h8XwCy2kbUW+AwzENJgG6jicbTp+29rfvOA9AUExDnvI7yoRwDPAP8AMPF8UNGIptzlp8QJswcPtHeepU3l9Fo4JM6Cptun7ge88mkD/M6B8Vlr7WqgTFKm3i4lx+GUA+ZQR+PqOLYOQEdSem74LK+Yc4kktPtG5jeJKy5yZ1Q6P5BWrttx1ru/kphrfVwPzVmH2g9zc7K7iObWuHoGg+hXA7Rx5qv1IYDAbu0Jk8112xsOWYcOky4ZuQk7vJZcpLyay4McY7INs2nX4UneTm/CSqa2JquHjqZRwpty/wCqS70IWHF4oi0kWERvJ4oa2u54ku97ff5yk5y9kY4YvdIOu2e0+0M3NxLj6kqLcGz3bc2kj5FZ6Yh0E6g7/lGilTc5rPCTcxB89Cs/9NOFGttN40q1B/OT/ulX4OsWOGZ73Zj7xLvnosYrEZhewmHRI/onLCHU7k3/ACWlJpk5RVcHTOeAJSVNX2QkutHIyypQabkX4pdw2IiyybW2mKIAAzPdOVumm9x3NEj8JQahtmu0y4tqDe2Mh/lN/Q+oWXNLY0ot8HQmi1oJ0EGSTu3klBa21iY7tgDR7LnkyeeUaDqZ5BQxOKdX1BZTHuGJeeL8pIy8GzzPBSqU58lGeXxErDF5kZqpc8l7yC4iAAIaBIJ1JJJgX5LFi8EyTVDZeAQP6eiKsYsuNaWtkeai5NnVjST2PPNt1G1KDq9MQ9hIeOMag+keYKDdp8UHuwFQE5TTg/eEMPyPqijx3dbE0fdqAvaOJbBj0y+hXP4ps4Qt97D1gQf4H/2BWk97OzNC0jr9oS6swtk96/DOAaAT7LqxIa4ibsA13Lc0uqYipVqGe6YKTB3ZpkSBUqEtcXHMS9omYgINgqzalCnVcaY7ktDy9mYZWuLxYkD2atb/AOtGcC7wVWgG1Rx9g05Doe0hh0GUs9F0ZH+h5/SRvPT8Fb6gIIIkG17iOY6JqW0GRlrAOpkxBEgCYE8ulws9RsfkhG0CXHK0Zo3chquJ77HvTxQlHc9A2Yf+GGUlwAlp1cQDmB5mV2VFtOoMzYcDeQbFch2coFuGotOoYP7IjTDmOz0zlcdbS133m2k85BVME9CpngZ4ansdKaQkHhomNEX/AItUHG0q8Rlp/el3+3/9Kiqx7/8AEqOdyb4G+jTJ8yV0PLFEFikwhtLFsZDCRuOUS5/D2ReOZss9TaFV9mAUm8TDn+QHhHq7oqKOHa0WAA1MW8yh+PxZdLWzlGpGp/opvK3wXxdNqdFxr02ExL3n2jqT955+W7gs1fHvdYZWjpJ9T+SxOqtED0AUyJ081M9KHTwRHIfec53U29BZIUpVVTGtBIBzHgIt1JMDzKHYjaz/AHWtHMy75QPmguorhILFviE6QsW3sVkpZWi7zHlFz8vVB6mMrOF3u8ob8hKw123kjMf4iXfNOxvGVGqBA0XoXZ6rnoZT7py+UBw+BHovMa7S10taS33mSTH8TZv5ei9A7EVs1J958QPkWiPklI5+oiu2PtarNSIBygDWPj6KOGpDfxmyrxF6j+v4K5joWWQgkgpLZBjdwn8FOmGwRuP68kNZV6lX0cVJg6fJZ3NOKNrGDTjod6vw1Jpi1weP6sszX6K7D1fEOdvyTTJzhtZ0VNgLRKSfDeyEl3x4PLlycttarmxFQ7m5WDyGY/F3wWYK7aLYr1h/EHDoWN/EFU71yz5Z0w4NeEfuRFoQik+DKIOxIU2URoyqvEUszSOISo1gVagZ5H2qwr+8aWmIPtRJ0IjXS5+CBYjDulzhD2vDWua2WzlEXnf1Xq+3ezIrSWHKTeOfFcVjdhYqiTDM46QfX+q0jtx5YtUzB2Xx7KAex4fDnMIdF2ZZgmbEgwfUb10owpP1raoDiIIJ/wCFqsBJDaTr904SYDuJF7RytV5B8dBw6Cfko0doupmaPfUydcsweo0PmrLJtUkc8+mqfcxvcK19pNzlhaWuAm7mReYhzXEeiuwlK+ZlMki7nEnKG75cbAWvqsOH2ntCp7E/eNKmD6lkrThuyeLquzVnkTqZkn5AehRHtxMZpdRkVOSRofjHu8IrvyASG0GFzb8HFw0neIWRzst2YrFscLgOYCDysSF0FDsG3KGuqVQBuFaqOejXtGs6AJ//AC+YPZxFdv8A8lRw9HVCD5hJTiR0OzVszEudTGXE1TUEB0tY9jzr4N88lq2g7G0hIqYdwmD3kUyPiQelkGf2PxLP8PGvPJzafzFMH0IQrbOCxlODVq0HgaBzC5xPId4T5wtaoPwJQyXyacd2pxjmOy02nKbtAc0vG8tJbBb57xxQXBdtnvqd3UYWOvMnIG3FpOtp9VJrq7hJpCmdMzXv05N8LR0MqTcICc1TNUPF8OPzt5LLlFcI78WGTju2gidouDg5oY48nFwbP8Wk9JVlbFVqsBxAA3NkT94zJHostGmAfDIHDUIhLRv1U5Ns7MWOMEZ+6Mgm8btwG8ADTpyWvE1JAbHmN44pU67RoHHy+Kk17YIyusbdDePXN6JUU1pMy93CortPBEG1gCbH00UHls3meiVGnNAipSmeKP8AYPwvq09zg17R0JDx6uaf5lhqNbOvwSoYw0atNzdc4bpAh4LNeEkHyQQzrVB0G8Q361/kfgFro4WY3z+oVbGCZcRfXmeA4oxg2T4ogbvzSOG9KJUsE0CIQrG4fI5HiUB21V8bRu19LJGYPc0NPh9CFbhHSW9flJlCjibQEW2bSvyaI8zr+uaEtymR/qdThvZCSbC+yE6748HkS5OSxb81aq7+MtH8gDPm0qtLEGKtRpOX6x501zOLvkQnBtLo6jeuWXJ0xewlJrlWHi+tuSYVBxPosmrL2ui4WunjPVDxVEHlyTtqif6aoodhAYkrQLiUKwlXUuO+EQFUEW3btFloaGq02nVoPUAqpuGYD7Df8oTtreMA8DZPVq+ON2WUUx2WQBoAOiTKe9RZUBiJvpbVP3gmJ84t6ooLLZTJ4i6raHkSCBOgj8UUFgnG4yo93d0RGvi3mNYmwHPU/FD6uBptJc+Xv5z8zcozhsS0NBG8NBjUQIICwYho8WXmb6jyVKpHVgasHFs/gN3kmdhwTELayhMDfAKTaf2RMW5fFZO3XEHUcDDidQT+CsOH3DnqiIwzt7T6j807qDhuEk2n5pmXkSMBowb3KelR8Y/iBHmPED6ZvVEG4V87r796Z1MCo08CJtbRw180UYeWNGQUL3CjWwu+NUWbSaTfr1Ugxp6TGm/mnpE88bAAwObdPPcsO3sA0MDvsuafRwK63EQLbx8kM2hhu9pPaN7TeNOnNKhSzJoK4fZlNl2gfrnqt7HIdszGipRpPOr2NcRGhi8+cq+pWtLTvAWKOBs0uesmMwTKrRMgjeNb7leKwPlfTXoq8NiLHNYfqwToSZkw2z2j2JJ+07d0CJ4emGgAf35qqmRJcDHEEfFOcTJbFpN7ahCQSkdBhfZCdVh0MEJl2x4OGXJzm2mluIfLZDw146xld/tHqsQBDTFpOnALpO0OGzU84Hipy4c2x42+YuObQgEhc+RUy+PdFEGSYN27zJVg9y2mqknhTspRRVHtnjHzVxYSW2jLv4pyybFXsCLCjPhaZ4GQ4mFqpUy6SQfM3SbYyrgRucB1SbNRRW6nBDheJEKipUJeTEQIg71dVqxYXPH8lkhCBkWVXSIzAb728lpwjiZaQTzmB5qkBa8CPFPJNsykby20coVDXuAy5ZjQ7ldKeFmzdALFUDSc12rZkke648eRWpuV+cuFyAAVvqNGhQ6phCy7Bmb9n3h04jktKRuLXklWwkNYRqAB8FL6JFhuVdFwcZBkj1HULaKp3rdopck+SinRvMutu3K6rSBggXF+vJJ9dVHEfJLYTi2WhxJFoA1neqDSiREySQVW6uUqNc+IndA+En5j0WWDxMtDMjmwJhv5qLqBIfNpMjknZVEgnXRXPaCLo1E5RcTFTwjnNLjq78oU30SKcb40Wt1SBCrb4krGlfIK7PUi0PaL5aj2xwvm9PEtzMOS3+ZacNgGtBt7Ti49TH5LU1oAgIbMNbmR+HPeA3iFSMK7LF7GevREkpRYqBvcOM66QJMlTbmcWS2IK3qTNU09waCL2eEQkp0HWSXYnscT5LCFxZpZHPp/9NxaPu2Lf9LmrtUA27s8yarBNh3jRqY0e3iQLEbwBwg4yxtGscqYJTpNcCAR+uafRcx0k2hWAKGcJxUSGWAqEqBqqDqwRQE3woEKt1YKFXFBok+Q3k7gOaaTFZc5wAk/mSTYADeSbAIrhNkVC2XVMjjfLlDg3gCZueO5Y9lua0io8gv90T4WTw4uj3vTmZbtZv6K6Y4dv2Rzyy70jLV2dWaJa5tT+GMh8jJE9Y6qmhiM0i4IsWkQ5p4Efqd1kWbj2lZcbh6dWHB2V4sHDhwcPeby9ISnh9Dhmrky1SkxypDyCWPgOAm2jh9pvLiN3oS2ZcrVPc6k01aLa2Ea8zo77QsVX3VRvB49HfkVNtRWNqICzN3rfeBb94QPXRTaGnRzT5haM6iQ07h6IHqZUcMFE4S0K7IBoAPJIuQPWzO3DxffxVuVSUmhAnJvkr7gb1YwRopwkGoASSlCUIERSTpJAMnCSTU0ATwmiSnhxZJdseDhlyWplCpWa3Urhe23aIh/cscQ0e0QYLibxP2R8VSMXJ0jEpUrN/aGpRovLmPbJu+kLmfttjQ8WnXUXmRbNoNf7JB+Y6jVCNmUW1JEwtr9hSLQTunUJy6WL8ij1Ml4N3fSoGsVgbsnEt9lx8zmHxk+io+h47N7VMjpf5rH4r9o3+SvTCT8TCzVdoAb1hfsnFv/AOYzh7Kqd2UxDvbqwOQj5JrpX7Q/yEWVtvsbrcjQDX+iu7P7TbWec7QT1kNHADd11So9k6bBf6xx3EwP11V37Ke14a3wHWGiwHPkqwxRiSnllIW0dlV2uL6DvDrlJ+SC1O0VWmctRhBGq7DZOzyXOeKjjFi2ZafVa8fsGlWIzsBPx+BVFNJ0yemzi8P2yG4kn7O/yW/A9rg/l1Ryl2JwrSCWGeqz7V7I4aq+WRTMR4dLcU9eMWmY37WZUA8UEXa4G7TxH5b1pobTE5XwHbuDubfy1HxWJnY5lOwm4s5rpg7iWnd6qOM7LvNMzU5hw3RvHBRy4cc1s9y2LLOHPAcbWCmKi4vv8VQ9tvfM+032wOY3rfs7bbKlmOuNWmzh1abrgnhlHk7o5Yy4OoFROHoQMbxUvpgjVT0s3YW7xMHoWzGA6EFWDEo0sLCgcphyFHFFO3FophYWDgnzoQcWmONhFBYYzp86CjHJ/pyKCwwSkhYxZVlHFToZQ0FhBSpXIWVryVbQqgPE7yiKthJ0g6wWSTF8BJdxwmd7DmJaQTvBXmXads4ivYAhw53gaL1KphwTNweRheadp6Q+kVmjj/2hWw8sll4A2zi5rpBI4ei6qpjKjQ29yNw0t81x2HJg3Mt06Lq8NtVjmtzi7RY8eqs4kkzM/bNQZgTMRr1U6m2XDLz/AFZTxTqTg47ysNalT92Z+XRCSCzTT2yYIFjmjju3LRhttOmHCRzELn6lCJg2JlSoMI3+qelC1HT4rHtaQ9szBgc1OnjxkDoGYsI+P9Vym0KhgX9Ny2urRTF7kb+e5Y0GtQS2JtEhlTM6PHERbTcVjxO3HzYusTYC1ihdN31VifbnXRDKjyTMnWUKA3I62n2ke4EEkyCOiu2XtYxlddpF/wA1ylKpGiRqkGZN9Rulb0IzqZ042o8ZQDFyr8JtompUpkyIOu47/igeCrF9Rh4EfMT8FnwFSK5JOriD5z+azpQ9R0P7ULTBgty8L6IFisNSqOD3gyb2MdNFPGVwXERa1/11VFZ3yTUUJyYTwzGEhratQbvFDx6m/wAUVbsuzR3jCCfskdJ8S5M1CFb+0HgWcY4KcsEXwUjnkjqauya0iMk+c+QMD4rJU2fiHAllWMsy3KGkR1mViwfaB4LcxJI5rd+2pzE238pWFhrwaeZvyUjYbnQHPJkTfxbzxUqWwmgGQ0lp1DRcIhU2mHtFSNBHnyVDttNa3wtuf1MrdP0YtexfsxviLXPAAtDiBMTpKRwJDJ72pMcR+SrbtsBuUjrFv7qs7VEQJjTgjt3yg7j9mmngHEx3r7AHRtyfJVjByDL3zmHCPSFd9PaYLRNtxg9DyUxim5YcIkzbcl2l6Ndx+yqthS14b3tR2YGLNsfRUYShVaP8RwE6QJGt/ZT4vGinDw4uJsN0A71t2lUY2icskvAdc6dFl416H3JeyTMLUgu76oRFtBe2sBaXYHKafjeSTqTKA7P2i4YVrt7p5mAf6KjC7dcHt8R3FJYvSB5GejgEMEmb/mkm2fU7ymCU6mzaNq8t7SujGVeTh/tavUlzu0OzDKtR1Q6uM/CPwVMUlF2zGSLa2PNHMy1COP8AcKxpgwu/q9jmOi9x+gnd2PYVfvRJ9tnCCtAk6KT4Ildz+6DIIO9MzsewCJR3oi7TOBlXMghds7sazis/7k/xp92Iu0ziqo4pOdOq7qn2NHvGVZ+5rOKXdiPtyOCJ8MDRUGmF6K3sewb037ms4o7sQ7cjzyBChmXov7mM4pv3KZxS7sR9tnD4V0RCjhYNWOa71nY9g3odtbYlLCtNRx1DxpN8hO/esZM6jFtCcGjl9oRNt5Co2i+CQOUIs/F0qlbKCIyi/hDdATBIiLu6EFZtnYiicRVc7KGtaWtzFoblzgQ2AIBaTe5uVxr/ACDbar7M2BqbyVcCuk2ftGgXE1Cxstn3TD8zyAYkAhrW/DeYWmljcKTUIyEBrbEAHRxNoF5jSfaHRH8hL4r+wOUw9QbwtFUA0S6febHqZ+QXY1xhwwvcKZa7u4zBsGCS73Tu87LlDSwufDummWNz5xlIJJe/I4tAkgAskcLLS69tcL+waoswOKAoOE3Bn9fFZXPENvoFop/R8oDjR7/u/bDB3U95Nhly5+7tOWJWKpg6Dq1XxAsluVwy0xEHMQ0wMpMWHwR+fXj7Ex+85phVHFSr7KoQS17RFgO+aZkv1kaWZ6lVN2XSiC5mmveN1gmDfi5rZj3Sep/IP4/ZkdmJINitdPHE6lZhsmjB8bZtE1WD3ZgxNwSGyOBKkzZVHMfG3KRF6jZzSPECN8TaEv5B/H7HuLGV/EN6043aFonQceSo/ZVAkfWNAMf8xo+8d8cd86W1VdLZNKBmqNm+lRsROo8t3H1S/Pfx+wtl1etFKmBYBp+aG0KkOF+C31tl0TJa9rdYBqNI3x/KbW3Jm7Koxd4sP+ozgLdCZ6QNZsfnv4/Y9TPUuz1ZvcNlw04hJeU7QwtNg+rdMnXM1zgBMAhvHWY3JLnl1m/BTvV4P//Z"/>
          <p:cNvSpPr>
            <a:spLocks noChangeAspect="1" noChangeArrowheads="1"/>
          </p:cNvSpPr>
          <p:nvPr/>
        </p:nvSpPr>
        <p:spPr bwMode="auto">
          <a:xfrm>
            <a:off x="155575" y="-1676400"/>
            <a:ext cx="4762500" cy="34956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20" name="AutoShape 24" descr="data:image/jpeg;base64,/9j/4AAQSkZJRgABAQAAAQABAAD/2wCEAAkGBxQTEhUUExQWFhUWGBgYGBcYFx0YFxcYGBcYFxgVGBcYHSggHRolHBUVITEhJSkrLi4uFx8zODMsNygtLisBCgoKDg0OGhAQGywkICQsLCwsLCwtLCwsLCwsLCwsLCwsLCwsLCwsLCwsLCwsLCwsLCwsLCwsLCwsLCw3LDcsLP/AABEIAMABBgMBIgACEQEDEQH/xAAbAAABBQEBAAAAAAAAAAAAAAAFAAECAwQGB//EAEYQAAEDAgMFBQQHBgQEBwAAAAEAAhEDIQQSMQVBUWFxBhMigZEyQqGxFCNScsHR8BUWYoLh8TOSorIkQ1PCBxdjc4OT4v/EABkBAAMBAQEAAAAAAAAAAAAAAAABAwIEBf/EACgRAAICAQMEAgICAwAAAAAAAAABAhEDEiExBBNBUVKhFCIVkQVCgf/aAAwDAQACEQMRAD8A9lrVTmguLRujerKdWGyTPMb0qgdJtmB3aQqhRcGmLEmYB3cJQBcMSL2IIEweCiMWLWN9La8lUKLpd4YlpGs3U+6P1dtNUAT+kiCYNtRvTsxAJiCJ0karPiGEB5O8iFa1jiWkiA3nqgBqNeASZPiIHHorqVUO4gjUHVZvo5jS4cTE6jqrsNTIJJETzJPmgBPce8aJtBSL4qETYNn4pV2HMHATG7RRYxxcXEAWgDX1QAJ21t3uIc6Qx1g4gxOkEjSdybZnaNtUxu4gH56LbWwYqDu3tAa4eIZpkcQN14uuKoVHU69SjlgsJDnOOswQRf2Yg+fJQyycdxo73E4zK0u1gSgtfbTgAZMm8QIAURXlh8MjTUREcTvQ6vs5xHg4WvaOik8k0rY1QX2L2lbVdkcIeZIjfGo6oy6vLXRII9V53UwFSk5joILTmDhuPFdnsjG9/Te6IcYBHON3I6/2VsWTVs+RNBOjW0B1ygzxU6NTMJCy4gQ1v2hb1C10WQAOCsIkqcS8iANSYT/RxmzXnrZLEUyYI1BkIAZtNwI8UjfP4JnYkAmxIGpAsEml5IkZQOcyq+7cA5oEgzedJQBa/EAECCZEiE30kRN9YPLqqS0te0C5DenFS7rwuzQM1+iALnVwCRwElVuxEtJ8QHHz3KNBhLHHe78oCmaZ7uIvH4oAka4ECCTE2VVbES2RI8UJrtdaDIFiYhQpsJZa/ilAGkYgGRBmJuNeiroYnwy7j68grHMPeA7ohUCg7LEaGRfVAGhuIF5kRqDqqXYiS2JEnfvCYYckOtEiBckpy15LZbGU8figC/EOgW4pJV2yPNJAFqSSSAEkkkgCL2g2N1IJJIASSSB9pNrGgaAaRNSq1hkTYkN4iLuF0AHFVig4tcGQHEGCdAeKbEYgM1+S5zHbWeJaSCLk+6LSXNL91No1dyI4piZor49tAEjx1HmC+7pIsGtGro4CBrcLmK73vxFUloa4lgJeAXDwgiwiLEfBGOzG1sI+tkFYPxBbLS7w5mf+g0+6OQ0vog20a8Y7EA2lzfgxsLn6iTUbNQSWyCn0fK2XOJb1vM8hot+y67XCy5jbu1h3YYDc8Fi7Nbbaw928w4fEcVySlKXJtJHotXCh7baoLRnD1Q4AgaPHFv5jUf1RPC4oOEgq54a8XF01LyuRtBJrWmHWNrHluViF7KfkPcnddh4t3t6tPwI5omu+MtSsm1Q6SSS0ISSSSAIlgmd6T2A6iVJJADAJ0kkAQfSB1AKk0RonSQAkkkkAJJJJACSSSQAkkkkAJJJJACSSSQAlyXbHD1H4nAtaJHeyeWRzKhJ/lYV1qx41vjpP+y4jpmaWz6keqEAJ7UbRLYosMOcMzjvawHUc7H4cVyvbTDuZh2UQfrMTlpBu9ge4ARzDO9f1pg7gjeyx9IxT6hu0uJH/ALdM5WDzdf8AkKG1Kn0ra9rswrCRw7yoe7Z5gNqHpVTjyJ8AftTXY1jKeTvWNfDKbSdMPTc1gBb7JdWzwRF2ME3Q7YOAfXqEPrPLNC+c3stbZrnCTcxefZKI7SpvxVathMGQHOIYSR4KNGm7Ma7nC+Z1S7QLuM7gSCPZQVadSrTxjWiqwgS2cj27qjSQBfl8NFPqJJQY4LcE7L7HGtXqh9V/dsjK5sBxmfakEAiN2shcp2m2Y/DYk04qva0B4qNbJyn7RAyiI+S9k2C1pbUeD7VR3+mGD4NCv2Gye9Ma1HQeIHh/7SFwRdss0jyXsx2kLXZKlR2Tc649Ru6iQuq2Z2wjECjUABIlrg4PDx94b0M7R9m6ZxL20y2mZzZYsc15G4XJQbbPZ+sGT3YDhBbVlxgjfIJb5WVlgclaJuVHs7/rGAsPiHiYeB/VvMrZgsVnbJEOFnNOrTwXkfZjtfWw8MxI8P2hdp89AeS9Bwe0qVeKlGqGv6iCODhvCcJODpoNmdIkseCxZcXNMS2LtNjM+htpdbF1J2rRkZOkkmAkkkkAJJNKdACSSTSgB0kkkAJJJNKAHSSSQBVUrtaYJv6qVN4IkLO5pzEsdfeCotq+E+6Zi288kAbUlgDyM4k+zNzdIZvB4j4rIA3ITtDaT85ZSLRk9t7hIB1ygAi8XJm0jyjtPGOp03hpJeXBrJ4nUnkACf7rjO2ldzKDMPTeS+uYN75Zl7vMmPMqWSVbIthx62Htkdu8NUc9j6rA5ujhIa/k3N73IEzuWHG9vWS+m6kYLTDg6SJs0uEACTwPqLrkQxtKl3bIlrxmjWbT6jRDe1Wz206uFy5zL3GXPkO8E5onXS/NS7k9SSOvJ00IcnpXZ2uKVCqZAc1rGA8xTDiT/NUJQXsy/ucLWxJ/xKxNRlr+MijhmnmG5J6FYNqYxwbXoi2d1Rvm4Ckz4vHojO3nspvw9H7xaOdJmRptwzudJ0LQdQuq6VnBpblQa7EbNoYakWNex1d5z1iHAuLtMvHKwQ0dOa29qML3lLwFoqt8TASBm4tvxHxhcbisc9rQ4ucAy4AgC32SPE0gTEG+h1WfYnaGm9p7yS8us4tBzDdnm5dHmoTyqtzofTSiwlsHHOYKjKlN7HZi4B7S2QQJiRe4OnEIp2X2w3IWu9pr3h3DxOLgfRyqfhmuDWtMMd7MaU3OFi0aZXaFukwbGZlS7Nmkx1VlRznEeIQA0tHAfaC544f9ok5NrZk6FZrcc8OaD3lNrmnUjKSHeV2oR2/dUwoGKw5+rmKrNwnR4A9D5LLQo16taiaV3Nc4GbDIYnMd3EcwEY2gK+WpSqUs1OIPvjzj8UY3OKuhOmcTgO0+CxVqrBTebEt8JnmND5hF9j9lqffU+78THvBzaEtF3aWiBEqqt/4f5w2owCmABDXTlO/wzdo9F3vZfYDcM0uzPc5wsXunI3XI3gN/pwXfGSktyDjvsF8Hg2Um5abQ0ct/U6lXPcAJNlkxO0mUzDzlnQnf0Gp8kPxm1sxbkYSJ1f4G+h8XwCy2kbUW+AwzENJgG6jicbTp+29rfvOA9AUExDnvI7yoRwDPAP8AMPF8UNGIptzlp8QJswcPtHeepU3l9Fo4JM6Cptun7ge88mkD/M6B8Vlr7WqgTFKm3i4lx+GUA+ZQR+PqOLYOQEdSem74LK+Yc4kktPtG5jeJKy5yZ1Q6P5BWrttx1ru/kphrfVwPzVmH2g9zc7K7iObWuHoGg+hXA7Rx5qv1IYDAbu0Jk8112xsOWYcOky4ZuQk7vJZcpLyay4McY7INs2nX4UneTm/CSqa2JquHjqZRwpty/wCqS70IWHF4oi0kWERvJ4oa2u54ku97ff5yk5y9kY4YvdIOu2e0+0M3NxLj6kqLcGz3bc2kj5FZ6Yh0E6g7/lGilTc5rPCTcxB89Cs/9NOFGttN40q1B/OT/ulX4OsWOGZ73Zj7xLvnosYrEZhewmHRI/onLCHU7k3/ACWlJpk5RVcHTOeAJSVNX2QkutHIyypQabkX4pdw2IiyybW2mKIAAzPdOVumm9x3NEj8JQahtmu0y4tqDe2Mh/lN/Q+oWXNLY0ot8HQmi1oJ0EGSTu3klBa21iY7tgDR7LnkyeeUaDqZ5BQxOKdX1BZTHuGJeeL8pIy8GzzPBSqU58lGeXxErDF5kZqpc8l7yC4iAAIaBIJ1JJJgX5LFi8EyTVDZeAQP6eiKsYsuNaWtkeai5NnVjST2PPNt1G1KDq9MQ9hIeOMag+keYKDdp8UHuwFQE5TTg/eEMPyPqijx3dbE0fdqAvaOJbBj0y+hXP4ps4Qt97D1gQf4H/2BWk97OzNC0jr9oS6swtk96/DOAaAT7LqxIa4ibsA13Lc0uqYipVqGe6YKTB3ZpkSBUqEtcXHMS9omYgINgqzalCnVcaY7ktDy9mYZWuLxYkD2atb/AOtGcC7wVWgG1Rx9g05Doe0hh0GUs9F0ZH+h5/SRvPT8Fb6gIIIkG17iOY6JqW0GRlrAOpkxBEgCYE8ulws9RsfkhG0CXHK0Zo3chquJ77HvTxQlHc9A2Yf+GGUlwAlp1cQDmB5mV2VFtOoMzYcDeQbFch2coFuGotOoYP7IjTDmOz0zlcdbS133m2k85BVME9CpngZ4ansdKaQkHhomNEX/AItUHG0q8Rlp/el3+3/9Kiqx7/8AEqOdyb4G+jTJ8yV0PLFEFikwhtLFsZDCRuOUS5/D2ReOZss9TaFV9mAUm8TDn+QHhHq7oqKOHa0WAA1MW8yh+PxZdLWzlGpGp/opvK3wXxdNqdFxr02ExL3n2jqT955+W7gs1fHvdYZWjpJ9T+SxOqtED0AUyJ081M9KHTwRHIfec53U29BZIUpVVTGtBIBzHgIt1JMDzKHYjaz/AHWtHMy75QPmguorhILFviE6QsW3sVkpZWi7zHlFz8vVB6mMrOF3u8ob8hKw123kjMf4iXfNOxvGVGqBA0XoXZ6rnoZT7py+UBw+BHovMa7S10taS33mSTH8TZv5ei9A7EVs1J958QPkWiPklI5+oiu2PtarNSIBygDWPj6KOGpDfxmyrxF6j+v4K5joWWQgkgpLZBjdwn8FOmGwRuP68kNZV6lX0cVJg6fJZ3NOKNrGDTjod6vw1Jpi1weP6sszX6K7D1fEOdvyTTJzhtZ0VNgLRKSfDeyEl3x4PLlycttarmxFQ7m5WDyGY/F3wWYK7aLYr1h/EHDoWN/EFU71yz5Z0w4NeEfuRFoQik+DKIOxIU2URoyqvEUszSOISo1gVagZ5H2qwr+8aWmIPtRJ0IjXS5+CBYjDulzhD2vDWua2WzlEXnf1Xq+3ezIrSWHKTeOfFcVjdhYqiTDM46QfX+q0jtx5YtUzB2Xx7KAex4fDnMIdF2ZZgmbEgwfUb10owpP1raoDiIIJ/wCFqsBJDaTr904SYDuJF7RytV5B8dBw6Cfko0doupmaPfUydcsweo0PmrLJtUkc8+mqfcxvcK19pNzlhaWuAm7mReYhzXEeiuwlK+ZlMki7nEnKG75cbAWvqsOH2ntCp7E/eNKmD6lkrThuyeLquzVnkTqZkn5AehRHtxMZpdRkVOSRofjHu8IrvyASG0GFzb8HFw0neIWRzst2YrFscLgOYCDysSF0FDsG3KGuqVQBuFaqOejXtGs6AJ//AC+YPZxFdv8A8lRw9HVCD5hJTiR0OzVszEudTGXE1TUEB0tY9jzr4N88lq2g7G0hIqYdwmD3kUyPiQelkGf2PxLP8PGvPJzafzFMH0IQrbOCxlODVq0HgaBzC5xPId4T5wtaoPwJQyXyacd2pxjmOy02nKbtAc0vG8tJbBb57xxQXBdtnvqd3UYWOvMnIG3FpOtp9VJrq7hJpCmdMzXv05N8LR0MqTcICc1TNUPF8OPzt5LLlFcI78WGTju2gidouDg5oY48nFwbP8Wk9JVlbFVqsBxAA3NkT94zJHostGmAfDIHDUIhLRv1U5Ns7MWOMEZ+6Mgm8btwG8ADTpyWvE1JAbHmN44pU67RoHHy+Kk17YIyusbdDePXN6JUU1pMy93CortPBEG1gCbH00UHls3meiVGnNAipSmeKP8AYPwvq09zg17R0JDx6uaf5lhqNbOvwSoYw0atNzdc4bpAh4LNeEkHyQQzrVB0G8Q361/kfgFro4WY3z+oVbGCZcRfXmeA4oxg2T4ogbvzSOG9KJUsE0CIQrG4fI5HiUB21V8bRu19LJGYPc0NPh9CFbhHSW9flJlCjibQEW2bSvyaI8zr+uaEtymR/qdThvZCSbC+yE6748HkS5OSxb81aq7+MtH8gDPm0qtLEGKtRpOX6x501zOLvkQnBtLo6jeuWXJ0xewlJrlWHi+tuSYVBxPosmrL2ui4WunjPVDxVEHlyTtqif6aoodhAYkrQLiUKwlXUuO+EQFUEW3btFloaGq02nVoPUAqpuGYD7Df8oTtreMA8DZPVq+ON2WUUx2WQBoAOiTKe9RZUBiJvpbVP3gmJ84t6ooLLZTJ4i6raHkSCBOgj8UUFgnG4yo93d0RGvi3mNYmwHPU/FD6uBptJc+Xv5z8zcozhsS0NBG8NBjUQIICwYho8WXmb6jyVKpHVgasHFs/gN3kmdhwTELayhMDfAKTaf2RMW5fFZO3XEHUcDDidQT+CsOH3DnqiIwzt7T6j807qDhuEk2n5pmXkSMBowb3KelR8Y/iBHmPED6ZvVEG4V87r796Z1MCo08CJtbRw180UYeWNGQUL3CjWwu+NUWbSaTfr1Ugxp6TGm/mnpE88bAAwObdPPcsO3sA0MDvsuafRwK63EQLbx8kM2hhu9pPaN7TeNOnNKhSzJoK4fZlNl2gfrnqt7HIdszGipRpPOr2NcRGhi8+cq+pWtLTvAWKOBs0uesmMwTKrRMgjeNb7leKwPlfTXoq8NiLHNYfqwToSZkw2z2j2JJ+07d0CJ4emGgAf35qqmRJcDHEEfFOcTJbFpN7ahCQSkdBhfZCdVh0MEJl2x4OGXJzm2mluIfLZDw146xld/tHqsQBDTFpOnALpO0OGzU84Hipy4c2x42+YuObQgEhc+RUy+PdFEGSYN27zJVg9y2mqknhTspRRVHtnjHzVxYSW2jLv4pyybFXsCLCjPhaZ4GQ4mFqpUy6SQfM3SbYyrgRucB1SbNRRW6nBDheJEKipUJeTEQIg71dVqxYXPH8lkhCBkWVXSIzAb728lpwjiZaQTzmB5qkBa8CPFPJNsykby20coVDXuAy5ZjQ7ldKeFmzdALFUDSc12rZkke648eRWpuV+cuFyAAVvqNGhQ6phCy7Bmb9n3h04jktKRuLXklWwkNYRqAB8FL6JFhuVdFwcZBkj1HULaKp3rdopck+SinRvMutu3K6rSBggXF+vJJ9dVHEfJLYTi2WhxJFoA1neqDSiREySQVW6uUqNc+IndA+En5j0WWDxMtDMjmwJhv5qLqBIfNpMjknZVEgnXRXPaCLo1E5RcTFTwjnNLjq78oU30SKcb40Wt1SBCrb4krGlfIK7PUi0PaL5aj2xwvm9PEtzMOS3+ZacNgGtBt7Ti49TH5LU1oAgIbMNbmR+HPeA3iFSMK7LF7GevREkpRYqBvcOM66QJMlTbmcWS2IK3qTNU09waCL2eEQkp0HWSXYnscT5LCFxZpZHPp/9NxaPu2Lf9LmrtUA27s8yarBNh3jRqY0e3iQLEbwBwg4yxtGscqYJTpNcCAR+uafRcx0k2hWAKGcJxUSGWAqEqBqqDqwRQE3woEKt1YKFXFBok+Q3k7gOaaTFZc5wAk/mSTYADeSbAIrhNkVC2XVMjjfLlDg3gCZueO5Y9lua0io8gv90T4WTw4uj3vTmZbtZv6K6Y4dv2Rzyy70jLV2dWaJa5tT+GMh8jJE9Y6qmhiM0i4IsWkQ5p4Efqd1kWbj2lZcbh6dWHB2V4sHDhwcPeby9ISnh9Dhmrky1SkxypDyCWPgOAm2jh9pvLiN3oS2ZcrVPc6k01aLa2Ea8zo77QsVX3VRvB49HfkVNtRWNqICzN3rfeBb94QPXRTaGnRzT5haM6iQ07h6IHqZUcMFE4S0K7IBoAPJIuQPWzO3DxffxVuVSUmhAnJvkr7gb1YwRopwkGoASSlCUIERSTpJAMnCSTU0ATwmiSnhxZJdseDhlyWplCpWa3Urhe23aIh/cscQ0e0QYLibxP2R8VSMXJ0jEpUrN/aGpRovLmPbJu+kLmfttjQ8WnXUXmRbNoNf7JB+Y6jVCNmUW1JEwtr9hSLQTunUJy6WL8ij1Ml4N3fSoGsVgbsnEt9lx8zmHxk+io+h47N7VMjpf5rH4r9o3+SvTCT8TCzVdoAb1hfsnFv/AOYzh7Kqd2UxDvbqwOQj5JrpX7Q/yEWVtvsbrcjQDX+iu7P7TbWec7QT1kNHADd11So9k6bBf6xx3EwP11V37Ke14a3wHWGiwHPkqwxRiSnllIW0dlV2uL6DvDrlJ+SC1O0VWmctRhBGq7DZOzyXOeKjjFi2ZafVa8fsGlWIzsBPx+BVFNJ0yemzi8P2yG4kn7O/yW/A9rg/l1Ryl2JwrSCWGeqz7V7I4aq+WRTMR4dLcU9eMWmY37WZUA8UEXa4G7TxH5b1pobTE5XwHbuDubfy1HxWJnY5lOwm4s5rpg7iWnd6qOM7LvNMzU5hw3RvHBRy4cc1s9y2LLOHPAcbWCmKi4vv8VQ9tvfM+032wOY3rfs7bbKlmOuNWmzh1abrgnhlHk7o5Yy4OoFROHoQMbxUvpgjVT0s3YW7xMHoWzGA6EFWDEo0sLCgcphyFHFFO3FophYWDgnzoQcWmONhFBYYzp86CjHJ/pyKCwwSkhYxZVlHFToZQ0FhBSpXIWVryVbQqgPE7yiKthJ0g6wWSTF8BJdxwmd7DmJaQTvBXmXads4ivYAhw53gaL1KphwTNweRheadp6Q+kVmjj/2hWw8sll4A2zi5rpBI4ei6qpjKjQ29yNw0t81x2HJg3Mt06Lq8NtVjmtzi7RY8eqs4kkzM/bNQZgTMRr1U6m2XDLz/AFZTxTqTg47ysNalT92Z+XRCSCzTT2yYIFjmjju3LRhttOmHCRzELn6lCJg2JlSoMI3+qelC1HT4rHtaQ9szBgc1OnjxkDoGYsI+P9Vym0KhgX9Ny2urRTF7kb+e5Y0GtQS2JtEhlTM6PHERbTcVjxO3HzYusTYC1ihdN31VifbnXRDKjyTMnWUKA3I62n2ke4EEkyCOiu2XtYxlddpF/wA1ylKpGiRqkGZN9Rulb0IzqZ042o8ZQDFyr8JtompUpkyIOu47/igeCrF9Rh4EfMT8FnwFSK5JOriD5z+azpQ9R0P7ULTBgty8L6IFisNSqOD3gyb2MdNFPGVwXERa1/11VFZ3yTUUJyYTwzGEhratQbvFDx6m/wAUVbsuzR3jCCfskdJ8S5M1CFb+0HgWcY4KcsEXwUjnkjqauya0iMk+c+QMD4rJU2fiHAllWMsy3KGkR1mViwfaB4LcxJI5rd+2pzE238pWFhrwaeZvyUjYbnQHPJkTfxbzxUqWwmgGQ0lp1DRcIhU2mHtFSNBHnyVDttNa3wtuf1MrdP0YtexfsxviLXPAAtDiBMTpKRwJDJ72pMcR+SrbtsBuUjrFv7qs7VEQJjTgjt3yg7j9mmngHEx3r7AHRtyfJVjByDL3zmHCPSFd9PaYLRNtxg9DyUxim5YcIkzbcl2l6Ndx+yqthS14b3tR2YGLNsfRUYShVaP8RwE6QJGt/ZT4vGinDw4uJsN0A71t2lUY2icskvAdc6dFl416H3JeyTMLUgu76oRFtBe2sBaXYHKafjeSTqTKA7P2i4YVrt7p5mAf6KjC7dcHt8R3FJYvSB5GejgEMEmb/mkm2fU7ymCU6mzaNq8t7SujGVeTh/tavUlzu0OzDKtR1Q6uM/CPwVMUlF2zGSLa2PNHMy1COP8AcKxpgwu/q9jmOi9x+gnd2PYVfvRJ9tnCCtAk6KT4Ildz+6DIIO9MzsewCJR3oi7TOBlXMghds7sazis/7k/xp92Iu0ziqo4pOdOq7qn2NHvGVZ+5rOKXdiPtyOCJ8MDRUGmF6K3sewb037ms4o7sQ7cjzyBChmXov7mM4pv3KZxS7sR9tnD4V0RCjhYNWOa71nY9g3odtbYlLCtNRx1DxpN8hO/esZM6jFtCcGjl9oRNt5Co2i+CQOUIs/F0qlbKCIyi/hDdATBIiLu6EFZtnYiicRVc7KGtaWtzFoblzgQ2AIBaTe5uVxr/ACDbar7M2BqbyVcCuk2ftGgXE1Cxstn3TD8zyAYkAhrW/DeYWmljcKTUIyEBrbEAHRxNoF5jSfaHRH8hL4r+wOUw9QbwtFUA0S6febHqZ+QXY1xhwwvcKZa7u4zBsGCS73Tu87LlDSwufDummWNz5xlIJJe/I4tAkgAskcLLS69tcL+waoswOKAoOE3Bn9fFZXPENvoFop/R8oDjR7/u/bDB3U95Nhly5+7tOWJWKpg6Dq1XxAsluVwy0xEHMQ0wMpMWHwR+fXj7Ex+85phVHFSr7KoQS17RFgO+aZkv1kaWZ6lVN2XSiC5mmveN1gmDfi5rZj3Sep/IP4/ZkdmJINitdPHE6lZhsmjB8bZtE1WD3ZgxNwSGyOBKkzZVHMfG3KRF6jZzSPECN8TaEv5B/H7HuLGV/EN6043aFonQceSo/ZVAkfWNAMf8xo+8d8cd86W1VdLZNKBmqNm+lRsROo8t3H1S/Pfx+wtl1etFKmBYBp+aG0KkOF+C31tl0TJa9rdYBqNI3x/KbW3Jm7Koxd4sP+ozgLdCZ6QNZsfnv4/Y9TPUuz1ZvcNlw04hJeU7QwtNg+rdMnXM1zgBMAhvHWY3JLnl1m/BTvV4P//Z"/>
          <p:cNvSpPr>
            <a:spLocks noChangeAspect="1" noChangeArrowheads="1"/>
          </p:cNvSpPr>
          <p:nvPr/>
        </p:nvSpPr>
        <p:spPr bwMode="auto">
          <a:xfrm>
            <a:off x="155575" y="-1676400"/>
            <a:ext cx="4762500" cy="34956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22" name="AutoShape 26" descr="data:image/jpeg;base64,/9j/4AAQSkZJRgABAQAAAQABAAD/2wCEAAkGBxQTEhUUExQWFhUWGBgYGBcYFx0YFxcYGBcYFxgVGBcYHSggHRolHBUVITEhJSkrLi4uFx8zODMsNygtLisBCgoKDg0OGhAQGywkICQsLCwsLCwtLCwsLCwsLCwsLCwsLCwsLCwsLCwsLCwsLCwsLCwsLCwsLCwsLCw3LDcsLP/AABEIAMABBgMBIgACEQEDEQH/xAAbAAABBQEBAAAAAAAAAAAAAAAFAAECAwQGB//EAEYQAAEDAgMFBQQHBgQEBwAAAAEAAhEDIQQSMQVBUWFxBhMigZEyQqGxFCNScsHR8BUWYoLh8TOSorIkQ1PCBxdjc4OT4v/EABkBAAMBAQEAAAAAAAAAAAAAAAABAwIEBf/EACgRAAICAQMEAgICAwAAAAAAAAABAhEDEiExBBNBUVKhFCIVkQVCgf/aAAwDAQACEQMRAD8A9lrVTmguLRujerKdWGyTPMb0qgdJtmB3aQqhRcGmLEmYB3cJQBcMSL2IIEweCiMWLWN9La8lUKLpd4YlpGs3U+6P1dtNUAT+kiCYNtRvTsxAJiCJ0karPiGEB5O8iFa1jiWkiA3nqgBqNeASZPiIHHorqVUO4gjUHVZvo5jS4cTE6jqrsNTIJJETzJPmgBPce8aJtBSL4qETYNn4pV2HMHATG7RRYxxcXEAWgDX1QAJ21t3uIc6Qx1g4gxOkEjSdybZnaNtUxu4gH56LbWwYqDu3tAa4eIZpkcQN14uuKoVHU69SjlgsJDnOOswQRf2Yg+fJQyycdxo73E4zK0u1gSgtfbTgAZMm8QIAURXlh8MjTUREcTvQ6vs5xHg4WvaOik8k0rY1QX2L2lbVdkcIeZIjfGo6oy6vLXRII9V53UwFSk5joILTmDhuPFdnsjG9/Te6IcYBHON3I6/2VsWTVs+RNBOjW0B1ygzxU6NTMJCy4gQ1v2hb1C10WQAOCsIkqcS8iANSYT/RxmzXnrZLEUyYI1BkIAZtNwI8UjfP4JnYkAmxIGpAsEml5IkZQOcyq+7cA5oEgzedJQBa/EAECCZEiE30kRN9YPLqqS0te0C5DenFS7rwuzQM1+iALnVwCRwElVuxEtJ8QHHz3KNBhLHHe78oCmaZ7uIvH4oAka4ECCTE2VVbES2RI8UJrtdaDIFiYhQpsJZa/ilAGkYgGRBmJuNeiroYnwy7j68grHMPeA7ohUCg7LEaGRfVAGhuIF5kRqDqqXYiS2JEnfvCYYckOtEiBckpy15LZbGU8figC/EOgW4pJV2yPNJAFqSSSAEkkkgCL2g2N1IJJIASSSB9pNrGgaAaRNSq1hkTYkN4iLuF0AHFVig4tcGQHEGCdAeKbEYgM1+S5zHbWeJaSCLk+6LSXNL91No1dyI4piZor49tAEjx1HmC+7pIsGtGro4CBrcLmK73vxFUloa4lgJeAXDwgiwiLEfBGOzG1sI+tkFYPxBbLS7w5mf+g0+6OQ0vog20a8Y7EA2lzfgxsLn6iTUbNQSWyCn0fK2XOJb1vM8hot+y67XCy5jbu1h3YYDc8Fi7Nbbaw928w4fEcVySlKXJtJHotXCh7baoLRnD1Q4AgaPHFv5jUf1RPC4oOEgq54a8XF01LyuRtBJrWmHWNrHluViF7KfkPcnddh4t3t6tPwI5omu+MtSsm1Q6SSS0ISSSSAIlgmd6T2A6iVJJADAJ0kkAQfSB1AKk0RonSQAkkkkAJJJJACSSSQAkkkkAJJJJACSSSQAlyXbHD1H4nAtaJHeyeWRzKhJ/lYV1qx41vjpP+y4jpmaWz6keqEAJ7UbRLYosMOcMzjvawHUc7H4cVyvbTDuZh2UQfrMTlpBu9ge4ARzDO9f1pg7gjeyx9IxT6hu0uJH/ALdM5WDzdf8AkKG1Kn0ra9rswrCRw7yoe7Z5gNqHpVTjyJ8AftTXY1jKeTvWNfDKbSdMPTc1gBb7JdWzwRF2ME3Q7YOAfXqEPrPLNC+c3stbZrnCTcxefZKI7SpvxVathMGQHOIYSR4KNGm7Ma7nC+Z1S7QLuM7gSCPZQVadSrTxjWiqwgS2cj27qjSQBfl8NFPqJJQY4LcE7L7HGtXqh9V/dsjK5sBxmfakEAiN2shcp2m2Y/DYk04qva0B4qNbJyn7RAyiI+S9k2C1pbUeD7VR3+mGD4NCv2Gye9Ma1HQeIHh/7SFwRdss0jyXsx2kLXZKlR2Tc649Ru6iQuq2Z2wjECjUABIlrg4PDx94b0M7R9m6ZxL20y2mZzZYsc15G4XJQbbPZ+sGT3YDhBbVlxgjfIJb5WVlgclaJuVHs7/rGAsPiHiYeB/VvMrZgsVnbJEOFnNOrTwXkfZjtfWw8MxI8P2hdp89AeS9Bwe0qVeKlGqGv6iCODhvCcJODpoNmdIkseCxZcXNMS2LtNjM+htpdbF1J2rRkZOkkmAkkkkAJJNKdACSSTSgB0kkkAJJJNKAHSSSQBVUrtaYJv6qVN4IkLO5pzEsdfeCotq+E+6Zi288kAbUlgDyM4k+zNzdIZvB4j4rIA3ITtDaT85ZSLRk9t7hIB1ygAi8XJm0jyjtPGOp03hpJeXBrJ4nUnkACf7rjO2ldzKDMPTeS+uYN75Zl7vMmPMqWSVbIthx62Htkdu8NUc9j6rA5ujhIa/k3N73IEzuWHG9vWS+m6kYLTDg6SJs0uEACTwPqLrkQxtKl3bIlrxmjWbT6jRDe1Wz206uFy5zL3GXPkO8E5onXS/NS7k9SSOvJ00IcnpXZ2uKVCqZAc1rGA8xTDiT/NUJQXsy/ucLWxJ/xKxNRlr+MijhmnmG5J6FYNqYxwbXoi2d1Rvm4Ckz4vHojO3nspvw9H7xaOdJmRptwzudJ0LQdQuq6VnBpblQa7EbNoYakWNex1d5z1iHAuLtMvHKwQ0dOa29qML3lLwFoqt8TASBm4tvxHxhcbisc9rQ4ucAy4AgC32SPE0gTEG+h1WfYnaGm9p7yS8us4tBzDdnm5dHmoTyqtzofTSiwlsHHOYKjKlN7HZi4B7S2QQJiRe4OnEIp2X2w3IWu9pr3h3DxOLgfRyqfhmuDWtMMd7MaU3OFi0aZXaFukwbGZlS7Nmkx1VlRznEeIQA0tHAfaC544f9ok5NrZk6FZrcc8OaD3lNrmnUjKSHeV2oR2/dUwoGKw5+rmKrNwnR4A9D5LLQo16taiaV3Nc4GbDIYnMd3EcwEY2gK+WpSqUs1OIPvjzj8UY3OKuhOmcTgO0+CxVqrBTebEt8JnmND5hF9j9lqffU+78THvBzaEtF3aWiBEqqt/4f5w2owCmABDXTlO/wzdo9F3vZfYDcM0uzPc5wsXunI3XI3gN/pwXfGSktyDjvsF8Hg2Um5abQ0ct/U6lXPcAJNlkxO0mUzDzlnQnf0Gp8kPxm1sxbkYSJ1f4G+h8XwCy2kbUW+AwzENJgG6jicbTp+29rfvOA9AUExDnvI7yoRwDPAP8AMPF8UNGIptzlp8QJswcPtHeepU3l9Fo4JM6Cptun7ge88mkD/M6B8Vlr7WqgTFKm3i4lx+GUA+ZQR+PqOLYOQEdSem74LK+Yc4kktPtG5jeJKy5yZ1Q6P5BWrttx1ru/kphrfVwPzVmH2g9zc7K7iObWuHoGg+hXA7Rx5qv1IYDAbu0Jk8112xsOWYcOky4ZuQk7vJZcpLyay4McY7INs2nX4UneTm/CSqa2JquHjqZRwpty/wCqS70IWHF4oi0kWERvJ4oa2u54ku97ff5yk5y9kY4YvdIOu2e0+0M3NxLj6kqLcGz3bc2kj5FZ6Yh0E6g7/lGilTc5rPCTcxB89Cs/9NOFGttN40q1B/OT/ulX4OsWOGZ73Zj7xLvnosYrEZhewmHRI/onLCHU7k3/ACWlJpk5RVcHTOeAJSVNX2QkutHIyypQabkX4pdw2IiyybW2mKIAAzPdOVumm9x3NEj8JQahtmu0y4tqDe2Mh/lN/Q+oWXNLY0ot8HQmi1oJ0EGSTu3klBa21iY7tgDR7LnkyeeUaDqZ5BQxOKdX1BZTHuGJeeL8pIy8GzzPBSqU58lGeXxErDF5kZqpc8l7yC4iAAIaBIJ1JJJgX5LFi8EyTVDZeAQP6eiKsYsuNaWtkeai5NnVjST2PPNt1G1KDq9MQ9hIeOMag+keYKDdp8UHuwFQE5TTg/eEMPyPqijx3dbE0fdqAvaOJbBj0y+hXP4ps4Qt97D1gQf4H/2BWk97OzNC0jr9oS6swtk96/DOAaAT7LqxIa4ibsA13Lc0uqYipVqGe6YKTB3ZpkSBUqEtcXHMS9omYgINgqzalCnVcaY7ktDy9mYZWuLxYkD2atb/AOtGcC7wVWgG1Rx9g05Doe0hh0GUs9F0ZH+h5/SRvPT8Fb6gIIIkG17iOY6JqW0GRlrAOpkxBEgCYE8ulws9RsfkhG0CXHK0Zo3chquJ77HvTxQlHc9A2Yf+GGUlwAlp1cQDmB5mV2VFtOoMzYcDeQbFch2coFuGotOoYP7IjTDmOz0zlcdbS133m2k85BVME9CpngZ4ansdKaQkHhomNEX/AItUHG0q8Rlp/el3+3/9Kiqx7/8AEqOdyb4G+jTJ8yV0PLFEFikwhtLFsZDCRuOUS5/D2ReOZss9TaFV9mAUm8TDn+QHhHq7oqKOHa0WAA1MW8yh+PxZdLWzlGpGp/opvK3wXxdNqdFxr02ExL3n2jqT955+W7gs1fHvdYZWjpJ9T+SxOqtED0AUyJ081M9KHTwRHIfec53U29BZIUpVVTGtBIBzHgIt1JMDzKHYjaz/AHWtHMy75QPmguorhILFviE6QsW3sVkpZWi7zHlFz8vVB6mMrOF3u8ob8hKw123kjMf4iXfNOxvGVGqBA0XoXZ6rnoZT7py+UBw+BHovMa7S10taS33mSTH8TZv5ei9A7EVs1J958QPkWiPklI5+oiu2PtarNSIBygDWPj6KOGpDfxmyrxF6j+v4K5joWWQgkgpLZBjdwn8FOmGwRuP68kNZV6lX0cVJg6fJZ3NOKNrGDTjod6vw1Jpi1weP6sszX6K7D1fEOdvyTTJzhtZ0VNgLRKSfDeyEl3x4PLlycttarmxFQ7m5WDyGY/F3wWYK7aLYr1h/EHDoWN/EFU71yz5Z0w4NeEfuRFoQik+DKIOxIU2URoyqvEUszSOISo1gVagZ5H2qwr+8aWmIPtRJ0IjXS5+CBYjDulzhD2vDWua2WzlEXnf1Xq+3ezIrSWHKTeOfFcVjdhYqiTDM46QfX+q0jtx5YtUzB2Xx7KAex4fDnMIdF2ZZgmbEgwfUb10owpP1raoDiIIJ/wCFqsBJDaTr904SYDuJF7RytV5B8dBw6Cfko0doupmaPfUydcsweo0PmrLJtUkc8+mqfcxvcK19pNzlhaWuAm7mReYhzXEeiuwlK+ZlMki7nEnKG75cbAWvqsOH2ntCp7E/eNKmD6lkrThuyeLquzVnkTqZkn5AehRHtxMZpdRkVOSRofjHu8IrvyASG0GFzb8HFw0neIWRzst2YrFscLgOYCDysSF0FDsG3KGuqVQBuFaqOejXtGs6AJ//AC+YPZxFdv8A8lRw9HVCD5hJTiR0OzVszEudTGXE1TUEB0tY9jzr4N88lq2g7G0hIqYdwmD3kUyPiQelkGf2PxLP8PGvPJzafzFMH0IQrbOCxlODVq0HgaBzC5xPId4T5wtaoPwJQyXyacd2pxjmOy02nKbtAc0vG8tJbBb57xxQXBdtnvqd3UYWOvMnIG3FpOtp9VJrq7hJpCmdMzXv05N8LR0MqTcICc1TNUPF8OPzt5LLlFcI78WGTju2gidouDg5oY48nFwbP8Wk9JVlbFVqsBxAA3NkT94zJHostGmAfDIHDUIhLRv1U5Ns7MWOMEZ+6Mgm8btwG8ADTpyWvE1JAbHmN44pU67RoHHy+Kk17YIyusbdDePXN6JUU1pMy93CortPBEG1gCbH00UHls3meiVGnNAipSmeKP8AYPwvq09zg17R0JDx6uaf5lhqNbOvwSoYw0atNzdc4bpAh4LNeEkHyQQzrVB0G8Q361/kfgFro4WY3z+oVbGCZcRfXmeA4oxg2T4ogbvzSOG9KJUsE0CIQrG4fI5HiUB21V8bRu19LJGYPc0NPh9CFbhHSW9flJlCjibQEW2bSvyaI8zr+uaEtymR/qdThvZCSbC+yE6748HkS5OSxb81aq7+MtH8gDPm0qtLEGKtRpOX6x501zOLvkQnBtLo6jeuWXJ0xewlJrlWHi+tuSYVBxPosmrL2ui4WunjPVDxVEHlyTtqif6aoodhAYkrQLiUKwlXUuO+EQFUEW3btFloaGq02nVoPUAqpuGYD7Df8oTtreMA8DZPVq+ON2WUUx2WQBoAOiTKe9RZUBiJvpbVP3gmJ84t6ooLLZTJ4i6raHkSCBOgj8UUFgnG4yo93d0RGvi3mNYmwHPU/FD6uBptJc+Xv5z8zcozhsS0NBG8NBjUQIICwYho8WXmb6jyVKpHVgasHFs/gN3kmdhwTELayhMDfAKTaf2RMW5fFZO3XEHUcDDidQT+CsOH3DnqiIwzt7T6j807qDhuEk2n5pmXkSMBowb3KelR8Y/iBHmPED6ZvVEG4V87r796Z1MCo08CJtbRw180UYeWNGQUL3CjWwu+NUWbSaTfr1Ugxp6TGm/mnpE88bAAwObdPPcsO3sA0MDvsuafRwK63EQLbx8kM2hhu9pPaN7TeNOnNKhSzJoK4fZlNl2gfrnqt7HIdszGipRpPOr2NcRGhi8+cq+pWtLTvAWKOBs0uesmMwTKrRMgjeNb7leKwPlfTXoq8NiLHNYfqwToSZkw2z2j2JJ+07d0CJ4emGgAf35qqmRJcDHEEfFOcTJbFpN7ahCQSkdBhfZCdVh0MEJl2x4OGXJzm2mluIfLZDw146xld/tHqsQBDTFpOnALpO0OGzU84Hipy4c2x42+YuObQgEhc+RUy+PdFEGSYN27zJVg9y2mqknhTspRRVHtnjHzVxYSW2jLv4pyybFXsCLCjPhaZ4GQ4mFqpUy6SQfM3SbYyrgRucB1SbNRRW6nBDheJEKipUJeTEQIg71dVqxYXPH8lkhCBkWVXSIzAb728lpwjiZaQTzmB5qkBa8CPFPJNsykby20coVDXuAy5ZjQ7ldKeFmzdALFUDSc12rZkke648eRWpuV+cuFyAAVvqNGhQ6phCy7Bmb9n3h04jktKRuLXklWwkNYRqAB8FL6JFhuVdFwcZBkj1HULaKp3rdopck+SinRvMutu3K6rSBggXF+vJJ9dVHEfJLYTi2WhxJFoA1neqDSiREySQVW6uUqNc+IndA+En5j0WWDxMtDMjmwJhv5qLqBIfNpMjknZVEgnXRXPaCLo1E5RcTFTwjnNLjq78oU30SKcb40Wt1SBCrb4krGlfIK7PUi0PaL5aj2xwvm9PEtzMOS3+ZacNgGtBt7Ti49TH5LU1oAgIbMNbmR+HPeA3iFSMK7LF7GevREkpRYqBvcOM66QJMlTbmcWS2IK3qTNU09waCL2eEQkp0HWSXYnscT5LCFxZpZHPp/9NxaPu2Lf9LmrtUA27s8yarBNh3jRqY0e3iQLEbwBwg4yxtGscqYJTpNcCAR+uafRcx0k2hWAKGcJxUSGWAqEqBqqDqwRQE3woEKt1YKFXFBok+Q3k7gOaaTFZc5wAk/mSTYADeSbAIrhNkVC2XVMjjfLlDg3gCZueO5Y9lua0io8gv90T4WTw4uj3vTmZbtZv6K6Y4dv2Rzyy70jLV2dWaJa5tT+GMh8jJE9Y6qmhiM0i4IsWkQ5p4Efqd1kWbj2lZcbh6dWHB2V4sHDhwcPeby9ISnh9Dhmrky1SkxypDyCWPgOAm2jh9pvLiN3oS2ZcrVPc6k01aLa2Ea8zo77QsVX3VRvB49HfkVNtRWNqICzN3rfeBb94QPXRTaGnRzT5haM6iQ07h6IHqZUcMFE4S0K7IBoAPJIuQPWzO3DxffxVuVSUmhAnJvkr7gb1YwRopwkGoASSlCUIERSTpJAMnCSTU0ATwmiSnhxZJdseDhlyWplCpWa3Urhe23aIh/cscQ0e0QYLibxP2R8VSMXJ0jEpUrN/aGpRovLmPbJu+kLmfttjQ8WnXUXmRbNoNf7JB+Y6jVCNmUW1JEwtr9hSLQTunUJy6WL8ij1Ml4N3fSoGsVgbsnEt9lx8zmHxk+io+h47N7VMjpf5rH4r9o3+SvTCT8TCzVdoAb1hfsnFv/AOYzh7Kqd2UxDvbqwOQj5JrpX7Q/yEWVtvsbrcjQDX+iu7P7TbWec7QT1kNHADd11So9k6bBf6xx3EwP11V37Ke14a3wHWGiwHPkqwxRiSnllIW0dlV2uL6DvDrlJ+SC1O0VWmctRhBGq7DZOzyXOeKjjFi2ZafVa8fsGlWIzsBPx+BVFNJ0yemzi8P2yG4kn7O/yW/A9rg/l1Ryl2JwrSCWGeqz7V7I4aq+WRTMR4dLcU9eMWmY37WZUA8UEXa4G7TxH5b1pobTE5XwHbuDubfy1HxWJnY5lOwm4s5rpg7iWnd6qOM7LvNMzU5hw3RvHBRy4cc1s9y2LLOHPAcbWCmKi4vv8VQ9tvfM+032wOY3rfs7bbKlmOuNWmzh1abrgnhlHk7o5Yy4OoFROHoQMbxUvpgjVT0s3YW7xMHoWzGA6EFWDEo0sLCgcphyFHFFO3FophYWDgnzoQcWmONhFBYYzp86CjHJ/pyKCwwSkhYxZVlHFToZQ0FhBSpXIWVryVbQqgPE7yiKthJ0g6wWSTF8BJdxwmd7DmJaQTvBXmXads4ivYAhw53gaL1KphwTNweRheadp6Q+kVmjj/2hWw8sll4A2zi5rpBI4ei6qpjKjQ29yNw0t81x2HJg3Mt06Lq8NtVjmtzi7RY8eqs4kkzM/bNQZgTMRr1U6m2XDLz/AFZTxTqTg47ysNalT92Z+XRCSCzTT2yYIFjmjju3LRhttOmHCRzELn6lCJg2JlSoMI3+qelC1HT4rHtaQ9szBgc1OnjxkDoGYsI+P9Vym0KhgX9Ny2urRTF7kb+e5Y0GtQS2JtEhlTM6PHERbTcVjxO3HzYusTYC1ihdN31VifbnXRDKjyTMnWUKA3I62n2ke4EEkyCOiu2XtYxlddpF/wA1ylKpGiRqkGZN9Rulb0IzqZ042o8ZQDFyr8JtompUpkyIOu47/igeCrF9Rh4EfMT8FnwFSK5JOriD5z+azpQ9R0P7ULTBgty8L6IFisNSqOD3gyb2MdNFPGVwXERa1/11VFZ3yTUUJyYTwzGEhratQbvFDx6m/wAUVbsuzR3jCCfskdJ8S5M1CFb+0HgWcY4KcsEXwUjnkjqauya0iMk+c+QMD4rJU2fiHAllWMsy3KGkR1mViwfaB4LcxJI5rd+2pzE238pWFhrwaeZvyUjYbnQHPJkTfxbzxUqWwmgGQ0lp1DRcIhU2mHtFSNBHnyVDttNa3wtuf1MrdP0YtexfsxviLXPAAtDiBMTpKRwJDJ72pMcR+SrbtsBuUjrFv7qs7VEQJjTgjt3yg7j9mmngHEx3r7AHRtyfJVjByDL3zmHCPSFd9PaYLRNtxg9DyUxim5YcIkzbcl2l6Ndx+yqthS14b3tR2YGLNsfRUYShVaP8RwE6QJGt/ZT4vGinDw4uJsN0A71t2lUY2icskvAdc6dFl416H3JeyTMLUgu76oRFtBe2sBaXYHKafjeSTqTKA7P2i4YVrt7p5mAf6KjC7dcHt8R3FJYvSB5GejgEMEmb/mkm2fU7ymCU6mzaNq8t7SujGVeTh/tavUlzu0OzDKtR1Q6uM/CPwVMUlF2zGSLa2PNHMy1COP8AcKxpgwu/q9jmOi9x+gnd2PYVfvRJ9tnCCtAk6KT4Ildz+6DIIO9MzsewCJR3oi7TOBlXMghds7sazis/7k/xp92Iu0ziqo4pOdOq7qn2NHvGVZ+5rOKXdiPtyOCJ8MDRUGmF6K3sewb037ms4o7sQ7cjzyBChmXov7mM4pv3KZxS7sR9tnD4V0RCjhYNWOa71nY9g3odtbYlLCtNRx1DxpN8hO/esZM6jFtCcGjl9oRNt5Co2i+CQOUIs/F0qlbKCIyi/hDdATBIiLu6EFZtnYiicRVc7KGtaWtzFoblzgQ2AIBaTe5uVxr/ACDbar7M2BqbyVcCuk2ftGgXE1Cxstn3TD8zyAYkAhrW/DeYWmljcKTUIyEBrbEAHRxNoF5jSfaHRH8hL4r+wOUw9QbwtFUA0S6febHqZ+QXY1xhwwvcKZa7u4zBsGCS73Tu87LlDSwufDummWNz5xlIJJe/I4tAkgAskcLLS69tcL+waoswOKAoOE3Bn9fFZXPENvoFop/R8oDjR7/u/bDB3U95Nhly5+7tOWJWKpg6Dq1XxAsluVwy0xEHMQ0wMpMWHwR+fXj7Ex+85phVHFSr7KoQS17RFgO+aZkv1kaWZ6lVN2XSiC5mmveN1gmDfi5rZj3Sep/IP4/ZkdmJINitdPHE6lZhsmjB8bZtE1WD3ZgxNwSGyOBKkzZVHMfG3KRF6jZzSPECN8TaEv5B/H7HuLGV/EN6043aFonQceSo/ZVAkfWNAMf8xo+8d8cd86W1VdLZNKBmqNm+lRsROo8t3H1S/Pfx+wtl1etFKmBYBp+aG0KkOF+C31tl0TJa9rdYBqNI3x/KbW3Jm7Koxd4sP+ozgLdCZ6QNZsfnv4/Y9TPUuz1ZvcNlw04hJeU7QwtNg+rdMnXM1zgBMAhvHWY3JLnl1m/BTvV4P//Z"/>
          <p:cNvSpPr>
            <a:spLocks noChangeAspect="1" noChangeArrowheads="1"/>
          </p:cNvSpPr>
          <p:nvPr/>
        </p:nvSpPr>
        <p:spPr bwMode="auto">
          <a:xfrm>
            <a:off x="155575" y="-1676400"/>
            <a:ext cx="4762500" cy="34956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24" name="Picture 28" descr="http://netclass.csu.edu.cn/jpkc2007/china/xymz/Article/UploadFiles/200707/20070720220614753.png"/>
          <p:cNvPicPr>
            <a:picLocks noChangeAspect="1" noChangeArrowheads="1"/>
          </p:cNvPicPr>
          <p:nvPr/>
        </p:nvPicPr>
        <p:blipFill>
          <a:blip r:embed="rId7" cstate="print"/>
          <a:srcRect/>
          <a:stretch>
            <a:fillRect/>
          </a:stretch>
        </p:blipFill>
        <p:spPr bwMode="auto">
          <a:xfrm>
            <a:off x="1491491" y="3194856"/>
            <a:ext cx="1708909" cy="1748619"/>
          </a:xfrm>
          <a:prstGeom prst="rect">
            <a:avLst/>
          </a:prstGeom>
          <a:noFill/>
        </p:spPr>
      </p:pic>
      <p:sp>
        <p:nvSpPr>
          <p:cNvPr id="5" name="Rounded Rectangular Callout 4"/>
          <p:cNvSpPr/>
          <p:nvPr/>
        </p:nvSpPr>
        <p:spPr>
          <a:xfrm>
            <a:off x="4148965" y="3007744"/>
            <a:ext cx="3886200" cy="762569"/>
          </a:xfrm>
          <a:prstGeom prst="wedgeRoundRectCallout">
            <a:avLst>
              <a:gd name="adj1" fmla="val 23165"/>
              <a:gd name="adj2" fmla="val 11082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dirty="0" smtClean="0"/>
              <a:t>按壓胸部到</a:t>
            </a:r>
            <a:r>
              <a:rPr lang="en-US" altLang="zh-TW" dirty="0" smtClean="0"/>
              <a:t>2</a:t>
            </a:r>
            <a:r>
              <a:rPr lang="zh-TW" altLang="en-US" dirty="0" smtClean="0"/>
              <a:t>英吋</a:t>
            </a:r>
            <a:r>
              <a:rPr lang="en-US" altLang="zh-TW" dirty="0" smtClean="0"/>
              <a:t>( 5</a:t>
            </a:r>
            <a:r>
              <a:rPr lang="zh-TW" altLang="en-US" dirty="0" smtClean="0"/>
              <a:t>公分</a:t>
            </a:r>
            <a:r>
              <a:rPr lang="en-US" altLang="zh-TW" dirty="0" smtClean="0"/>
              <a:t>)</a:t>
            </a:r>
            <a:r>
              <a:rPr lang="zh-TW" altLang="en-US" dirty="0" smtClean="0"/>
              <a:t>深度，                  每分鐘</a:t>
            </a:r>
            <a:r>
              <a:rPr lang="en-US" altLang="zh-TW" dirty="0" smtClean="0"/>
              <a:t>100</a:t>
            </a:r>
            <a:r>
              <a:rPr lang="zh-TW" altLang="en-US" dirty="0" smtClean="0"/>
              <a:t>次的速度。</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lpvctec.org/wp-content/uploads/cpr-01.gif"/>
          <p:cNvPicPr>
            <a:picLocks noChangeAspect="1" noChangeArrowheads="1"/>
          </p:cNvPicPr>
          <p:nvPr/>
        </p:nvPicPr>
        <p:blipFill>
          <a:blip r:embed="rId3" cstate="print"/>
          <a:srcRect/>
          <a:stretch>
            <a:fillRect/>
          </a:stretch>
        </p:blipFill>
        <p:spPr bwMode="auto">
          <a:xfrm>
            <a:off x="7010400" y="5943600"/>
            <a:ext cx="2133600" cy="914400"/>
          </a:xfrm>
          <a:prstGeom prst="rect">
            <a:avLst/>
          </a:prstGeom>
          <a:noFill/>
        </p:spPr>
      </p:pic>
      <p:sp>
        <p:nvSpPr>
          <p:cNvPr id="2" name="Title 1"/>
          <p:cNvSpPr>
            <a:spLocks noGrp="1"/>
          </p:cNvSpPr>
          <p:nvPr>
            <p:ph type="title"/>
          </p:nvPr>
        </p:nvSpPr>
        <p:spPr>
          <a:xfrm>
            <a:off x="1295400" y="0"/>
            <a:ext cx="7498080" cy="1143000"/>
          </a:xfrm>
        </p:spPr>
        <p:txBody>
          <a:bodyPr>
            <a:noAutofit/>
          </a:bodyPr>
          <a:lstStyle/>
          <a:p>
            <a:pPr algn="ctr" fontAlgn="base"/>
            <a:r>
              <a:rPr lang="zh-TW" altLang="en-US" sz="3600" b="1" dirty="0" smtClean="0">
                <a:solidFill>
                  <a:schemeClr val="bg2">
                    <a:lumMod val="25000"/>
                  </a:schemeClr>
                </a:solidFill>
                <a:effectLst/>
                <a:latin typeface="MingLiU" pitchFamily="49" charset="-120"/>
                <a:ea typeface="MingLiU" pitchFamily="49" charset="-120"/>
              </a:rPr>
              <a:t>心肺復甦術的成功率及可能的合併症</a:t>
            </a:r>
            <a:endParaRPr lang="en-US" sz="3600" b="1" dirty="0" smtClean="0">
              <a:solidFill>
                <a:schemeClr val="bg2">
                  <a:lumMod val="25000"/>
                </a:schemeClr>
              </a:solidFill>
              <a:effectLst/>
              <a:latin typeface="MingLiU" pitchFamily="49" charset="-120"/>
              <a:ea typeface="MingLiU" pitchFamily="49" charset="-120"/>
            </a:endParaRPr>
          </a:p>
        </p:txBody>
      </p:sp>
      <p:sp>
        <p:nvSpPr>
          <p:cNvPr id="3" name="Content Placeholder 2"/>
          <p:cNvSpPr>
            <a:spLocks noGrp="1"/>
          </p:cNvSpPr>
          <p:nvPr>
            <p:ph idx="1"/>
          </p:nvPr>
        </p:nvSpPr>
        <p:spPr>
          <a:xfrm>
            <a:off x="1143000" y="1152920"/>
            <a:ext cx="7488836" cy="5311588"/>
          </a:xfrm>
        </p:spPr>
        <p:txBody>
          <a:bodyPr>
            <a:normAutofit fontScale="92500"/>
          </a:bodyPr>
          <a:lstStyle/>
          <a:p>
            <a:r>
              <a:rPr lang="zh-TW" altLang="en-US" sz="2400" dirty="0">
                <a:latin typeface="KaiTi" pitchFamily="49" charset="-122"/>
                <a:ea typeface="KaiTi" pitchFamily="49" charset="-122"/>
              </a:rPr>
              <a:t>研</a:t>
            </a:r>
            <a:r>
              <a:rPr lang="zh-TW" altLang="en-US" sz="2400" dirty="0" smtClean="0">
                <a:latin typeface="KaiTi" pitchFamily="49" charset="-122"/>
                <a:ea typeface="KaiTi" pitchFamily="49" charset="-122"/>
              </a:rPr>
              <a:t>究</a:t>
            </a:r>
            <a:r>
              <a:rPr lang="zh-TW" altLang="en-US" sz="2400" dirty="0">
                <a:latin typeface="KaiTi" pitchFamily="49" charset="-122"/>
                <a:ea typeface="KaiTi" pitchFamily="49" charset="-122"/>
              </a:rPr>
              <a:t>指</a:t>
            </a:r>
            <a:r>
              <a:rPr lang="zh-TW" altLang="en-US" sz="2400" dirty="0" smtClean="0">
                <a:latin typeface="KaiTi" pitchFamily="49" charset="-122"/>
                <a:ea typeface="KaiTi" pitchFamily="49" charset="-122"/>
              </a:rPr>
              <a:t>出，醫院外接受</a:t>
            </a:r>
            <a:r>
              <a:rPr lang="en-US" sz="2400" dirty="0" smtClean="0">
                <a:solidFill>
                  <a:srgbClr val="333333"/>
                </a:solidFill>
                <a:latin typeface="Arial" pitchFamily="34" charset="0"/>
                <a:ea typeface="KaiTi" pitchFamily="49" charset="-122"/>
                <a:cs typeface="Arial" pitchFamily="34" charset="0"/>
              </a:rPr>
              <a:t>CPR</a:t>
            </a:r>
            <a:r>
              <a:rPr lang="zh-TW" altLang="en-US" sz="2400" dirty="0" smtClean="0">
                <a:solidFill>
                  <a:srgbClr val="333333"/>
                </a:solidFill>
                <a:latin typeface="Arial" pitchFamily="34" charset="0"/>
                <a:ea typeface="KaiTi" pitchFamily="49" charset="-122"/>
                <a:cs typeface="Arial" pitchFamily="34" charset="0"/>
              </a:rPr>
              <a:t>而</a:t>
            </a:r>
            <a:r>
              <a:rPr lang="zh-TW" altLang="en-US" sz="2400" dirty="0" smtClean="0">
                <a:solidFill>
                  <a:srgbClr val="333333"/>
                </a:solidFill>
                <a:latin typeface="KaiTi" pitchFamily="49" charset="-122"/>
                <a:ea typeface="KaiTi" pitchFamily="49" charset="-122"/>
              </a:rPr>
              <a:t>存活的人</a:t>
            </a:r>
            <a:r>
              <a:rPr lang="zh-TW" altLang="en-US" sz="2400" dirty="0" smtClean="0">
                <a:solidFill>
                  <a:srgbClr val="333333"/>
                </a:solidFill>
                <a:latin typeface="KaiTi" pitchFamily="49" charset="-122"/>
                <a:ea typeface="KaiTi" pitchFamily="49" charset="-122"/>
                <a:cs typeface="Arial" pitchFamily="34" charset="0"/>
              </a:rPr>
              <a:t>約</a:t>
            </a:r>
            <a:r>
              <a:rPr lang="en-US" sz="2400" dirty="0" smtClean="0">
                <a:solidFill>
                  <a:srgbClr val="333333"/>
                </a:solidFill>
                <a:latin typeface="Avenir-Book"/>
              </a:rPr>
              <a:t>15%</a:t>
            </a:r>
            <a:r>
              <a:rPr lang="zh-TW" altLang="en-US" sz="2400" dirty="0" smtClean="0">
                <a:solidFill>
                  <a:srgbClr val="333333"/>
                </a:solidFill>
                <a:latin typeface="KaiTi" pitchFamily="49" charset="-122"/>
                <a:ea typeface="KaiTi" pitchFamily="49" charset="-122"/>
              </a:rPr>
              <a:t>；在醫院接受</a:t>
            </a:r>
            <a:r>
              <a:rPr lang="en-US" sz="2400" dirty="0">
                <a:solidFill>
                  <a:srgbClr val="333333"/>
                </a:solidFill>
                <a:latin typeface="Arial" pitchFamily="34" charset="0"/>
                <a:ea typeface="KaiTi" pitchFamily="49" charset="-122"/>
                <a:cs typeface="Arial" pitchFamily="34" charset="0"/>
              </a:rPr>
              <a:t>CPR </a:t>
            </a:r>
            <a:r>
              <a:rPr lang="zh-TW" altLang="en-US" sz="2400" dirty="0" smtClean="0">
                <a:solidFill>
                  <a:srgbClr val="333333"/>
                </a:solidFill>
                <a:latin typeface="Arial" pitchFamily="34" charset="0"/>
                <a:ea typeface="KaiTi" pitchFamily="49" charset="-122"/>
                <a:cs typeface="Arial" pitchFamily="34" charset="0"/>
              </a:rPr>
              <a:t>被救活的機率是</a:t>
            </a:r>
            <a:r>
              <a:rPr lang="en-US" altLang="zh-TW" sz="2400" dirty="0" smtClean="0">
                <a:solidFill>
                  <a:srgbClr val="333333"/>
                </a:solidFill>
                <a:latin typeface="Arial" pitchFamily="34" charset="0"/>
                <a:ea typeface="KaiTi" pitchFamily="49" charset="-122"/>
                <a:cs typeface="Arial" pitchFamily="34" charset="0"/>
              </a:rPr>
              <a:t>20%</a:t>
            </a:r>
            <a:r>
              <a:rPr lang="zh-TW" altLang="en-US" sz="2400" dirty="0" smtClean="0">
                <a:solidFill>
                  <a:srgbClr val="333333"/>
                </a:solidFill>
                <a:latin typeface="Arial" pitchFamily="34" charset="0"/>
                <a:ea typeface="KaiTi" pitchFamily="49" charset="-122"/>
                <a:cs typeface="Arial" pitchFamily="34" charset="0"/>
              </a:rPr>
              <a:t>左右</a:t>
            </a:r>
            <a:r>
              <a:rPr lang="zh-TW" altLang="en-US" sz="2400" dirty="0" smtClean="0">
                <a:solidFill>
                  <a:srgbClr val="333333"/>
                </a:solidFill>
                <a:latin typeface="KaiTi" pitchFamily="49" charset="-122"/>
                <a:ea typeface="KaiTi" pitchFamily="49" charset="-122"/>
              </a:rPr>
              <a:t>。</a:t>
            </a:r>
            <a:endParaRPr lang="en-US" altLang="zh-TW" sz="2400" dirty="0" smtClean="0">
              <a:solidFill>
                <a:srgbClr val="333333"/>
              </a:solidFill>
              <a:latin typeface="KaiTi" pitchFamily="49" charset="-122"/>
              <a:ea typeface="KaiTi" pitchFamily="49" charset="-122"/>
            </a:endParaRPr>
          </a:p>
          <a:p>
            <a:endParaRPr lang="en-US" altLang="zh-TW" sz="500" dirty="0" smtClean="0">
              <a:latin typeface="KaiTi" pitchFamily="49" charset="-122"/>
              <a:ea typeface="KaiTi" pitchFamily="49" charset="-122"/>
              <a:cs typeface="Arial" pitchFamily="34" charset="0"/>
            </a:endParaRPr>
          </a:p>
          <a:p>
            <a:r>
              <a:rPr lang="zh-TW" altLang="en-US" sz="2400" dirty="0" smtClean="0">
                <a:latin typeface="KaiTi" pitchFamily="49" charset="-122"/>
                <a:ea typeface="KaiTi" pitchFamily="49" charset="-122"/>
                <a:cs typeface="Arial" pitchFamily="34" charset="0"/>
              </a:rPr>
              <a:t>身體軟弱、在療養院或重病者</a:t>
            </a:r>
            <a:r>
              <a:rPr lang="zh-TW" altLang="en-US" sz="2400" dirty="0" smtClean="0">
                <a:solidFill>
                  <a:srgbClr val="333333"/>
                </a:solidFill>
                <a:latin typeface="KaiTi" panose="02010609060101010101" pitchFamily="49" charset="-122"/>
                <a:ea typeface="KaiTi" panose="02010609060101010101" pitchFamily="49" charset="-122"/>
              </a:rPr>
              <a:t>因身</a:t>
            </a:r>
            <a:r>
              <a:rPr lang="zh-TW" altLang="en-US" sz="2400" dirty="0">
                <a:solidFill>
                  <a:srgbClr val="333333"/>
                </a:solidFill>
                <a:latin typeface="KaiTi" panose="02010609060101010101" pitchFamily="49" charset="-122"/>
                <a:ea typeface="KaiTi" panose="02010609060101010101" pitchFamily="49" charset="-122"/>
              </a:rPr>
              <a:t>體的健康狀</a:t>
            </a:r>
            <a:r>
              <a:rPr lang="zh-TW" altLang="en-US" sz="2400" dirty="0" smtClean="0">
                <a:solidFill>
                  <a:srgbClr val="333333"/>
                </a:solidFill>
                <a:latin typeface="KaiTi" panose="02010609060101010101" pitchFamily="49" charset="-122"/>
                <a:ea typeface="KaiTi" panose="02010609060101010101" pitchFamily="49" charset="-122"/>
              </a:rPr>
              <a:t>況，</a:t>
            </a:r>
            <a:r>
              <a:rPr lang="en-US" sz="2400" dirty="0" smtClean="0">
                <a:solidFill>
                  <a:srgbClr val="333333"/>
                </a:solidFill>
                <a:latin typeface="Arial" pitchFamily="34" charset="0"/>
                <a:ea typeface="KaiTi" pitchFamily="49" charset="-122"/>
                <a:cs typeface="Arial" pitchFamily="34" charset="0"/>
              </a:rPr>
              <a:t>CPR</a:t>
            </a:r>
            <a:r>
              <a:rPr lang="zh-TW" altLang="en-US" sz="2400" dirty="0" smtClean="0">
                <a:solidFill>
                  <a:srgbClr val="333333"/>
                </a:solidFill>
                <a:latin typeface="Arial" pitchFamily="34" charset="0"/>
                <a:ea typeface="KaiTi" pitchFamily="49" charset="-122"/>
                <a:cs typeface="Arial" pitchFamily="34" charset="0"/>
              </a:rPr>
              <a:t>成功率更低些。在療養院的成功率少於 </a:t>
            </a:r>
            <a:r>
              <a:rPr lang="en-US" sz="2400" dirty="0" smtClean="0">
                <a:solidFill>
                  <a:srgbClr val="333333"/>
                </a:solidFill>
                <a:latin typeface="Arial" pitchFamily="34" charset="0"/>
                <a:cs typeface="Arial" pitchFamily="34" charset="0"/>
              </a:rPr>
              <a:t>3-5%</a:t>
            </a:r>
            <a:r>
              <a:rPr lang="zh-TW" altLang="en-US" sz="2400" dirty="0" smtClean="0">
                <a:solidFill>
                  <a:srgbClr val="333333"/>
                </a:solidFill>
                <a:latin typeface="Arial" pitchFamily="34" charset="0"/>
                <a:cs typeface="Arial" pitchFamily="34" charset="0"/>
              </a:rPr>
              <a:t>；</a:t>
            </a:r>
            <a:r>
              <a:rPr lang="zh-TW" altLang="en-US" sz="2400" dirty="0" smtClean="0">
                <a:solidFill>
                  <a:srgbClr val="333333"/>
                </a:solidFill>
                <a:latin typeface="KaiTi" panose="02010609060101010101" pitchFamily="49" charset="-122"/>
                <a:ea typeface="KaiTi" panose="02010609060101010101" pitchFamily="49" charset="-122"/>
                <a:cs typeface="Arial" pitchFamily="34" charset="0"/>
              </a:rPr>
              <a:t>失智症老人中，只有</a:t>
            </a:r>
            <a:r>
              <a:rPr lang="en-US" altLang="zh-TW" sz="2400" dirty="0" smtClean="0">
                <a:solidFill>
                  <a:srgbClr val="333333"/>
                </a:solidFill>
                <a:latin typeface="Times New Roman" panose="02020603050405020304" pitchFamily="18" charset="0"/>
                <a:ea typeface="KaiTi" panose="02010609060101010101" pitchFamily="49" charset="-122"/>
                <a:cs typeface="Times New Roman" panose="02020603050405020304" pitchFamily="18" charset="0"/>
              </a:rPr>
              <a:t>2%</a:t>
            </a:r>
            <a:r>
              <a:rPr lang="zh-TW" altLang="en-US" sz="2400" dirty="0">
                <a:solidFill>
                  <a:srgbClr val="333333"/>
                </a:solidFill>
                <a:latin typeface="Times New Roman" panose="02020603050405020304" pitchFamily="18" charset="0"/>
                <a:ea typeface="KaiTi" panose="02010609060101010101" pitchFamily="49" charset="-122"/>
                <a:cs typeface="Times New Roman" panose="02020603050405020304" pitchFamily="18" charset="0"/>
              </a:rPr>
              <a:t>得</a:t>
            </a:r>
            <a:r>
              <a:rPr lang="zh-TW" altLang="en-US" sz="2400" dirty="0" smtClean="0">
                <a:solidFill>
                  <a:srgbClr val="333333"/>
                </a:solidFill>
                <a:latin typeface="Times New Roman" panose="02020603050405020304" pitchFamily="18" charset="0"/>
                <a:ea typeface="KaiTi" panose="02010609060101010101" pitchFamily="49" charset="-122"/>
                <a:cs typeface="Times New Roman" panose="02020603050405020304" pitchFamily="18" charset="0"/>
              </a:rPr>
              <a:t>到存活；</a:t>
            </a:r>
            <a:r>
              <a:rPr lang="zh-TW" altLang="en-US" sz="2400" dirty="0" smtClean="0">
                <a:solidFill>
                  <a:srgbClr val="333333"/>
                </a:solidFill>
                <a:latin typeface="KaiTi" panose="02010609060101010101" pitchFamily="49" charset="-122"/>
                <a:ea typeface="KaiTi" panose="02010609060101010101" pitchFamily="49" charset="-122"/>
              </a:rPr>
              <a:t>癌症晚期病人大約只有</a:t>
            </a:r>
            <a:r>
              <a:rPr lang="en-US" altLang="zh-TW" sz="2400" dirty="0" smtClean="0">
                <a:solidFill>
                  <a:srgbClr val="333333"/>
                </a:solidFill>
                <a:latin typeface="Arial" panose="020B0604020202020204" pitchFamily="34" charset="0"/>
                <a:ea typeface="KaiTi" panose="02010609060101010101" pitchFamily="49" charset="-122"/>
                <a:cs typeface="Arial" panose="020B0604020202020204" pitchFamily="34" charset="0"/>
              </a:rPr>
              <a:t>1%</a:t>
            </a:r>
            <a:r>
              <a:rPr lang="zh-TW" altLang="en-US" sz="2400" dirty="0" smtClean="0">
                <a:solidFill>
                  <a:srgbClr val="333333"/>
                </a:solidFill>
                <a:latin typeface="KaiTi" panose="02010609060101010101" pitchFamily="49" charset="-122"/>
                <a:ea typeface="KaiTi" panose="02010609060101010101" pitchFamily="49" charset="-122"/>
              </a:rPr>
              <a:t>左右的存活率。</a:t>
            </a:r>
            <a:endParaRPr lang="en-US" altLang="zh-TW" sz="2400" dirty="0" smtClean="0">
              <a:solidFill>
                <a:srgbClr val="333333"/>
              </a:solidFill>
              <a:latin typeface="KaiTi" panose="02010609060101010101" pitchFamily="49" charset="-122"/>
              <a:ea typeface="KaiTi" panose="02010609060101010101" pitchFamily="49" charset="-122"/>
            </a:endParaRPr>
          </a:p>
          <a:p>
            <a:endParaRPr lang="en-US" altLang="zh-TW" sz="800" dirty="0" smtClean="0">
              <a:solidFill>
                <a:srgbClr val="333333"/>
              </a:solidFill>
              <a:latin typeface="Avenir-Book"/>
            </a:endParaRPr>
          </a:p>
          <a:p>
            <a:r>
              <a:rPr lang="zh-TW" altLang="en-US" sz="2400" dirty="0" smtClean="0">
                <a:solidFill>
                  <a:srgbClr val="333333"/>
                </a:solidFill>
                <a:latin typeface="Arial" pitchFamily="34" charset="0"/>
                <a:ea typeface="KaiTi" pitchFamily="49" charset="-122"/>
                <a:cs typeface="Arial" pitchFamily="34" charset="0"/>
              </a:rPr>
              <a:t>根據統計，</a:t>
            </a:r>
            <a:r>
              <a:rPr lang="en-US" altLang="zh-TW" sz="2400" dirty="0" smtClean="0">
                <a:solidFill>
                  <a:srgbClr val="333333"/>
                </a:solidFill>
                <a:latin typeface="Arial" pitchFamily="34" charset="0"/>
                <a:ea typeface="KaiTi" pitchFamily="49" charset="-122"/>
                <a:cs typeface="Arial" pitchFamily="34" charset="0"/>
              </a:rPr>
              <a:t>50% </a:t>
            </a:r>
            <a:r>
              <a:rPr lang="zh-TW" altLang="en-US" sz="2400" dirty="0" smtClean="0">
                <a:solidFill>
                  <a:srgbClr val="333333"/>
                </a:solidFill>
                <a:latin typeface="Arial" pitchFamily="34" charset="0"/>
                <a:ea typeface="KaiTi" pitchFamily="49" charset="-122"/>
                <a:cs typeface="Arial" pitchFamily="34" charset="0"/>
              </a:rPr>
              <a:t>的人有永久性的腦部損傷</a:t>
            </a:r>
            <a:r>
              <a:rPr lang="en-US" altLang="zh-TW" sz="2400" dirty="0" smtClean="0">
                <a:solidFill>
                  <a:srgbClr val="333333"/>
                </a:solidFill>
                <a:latin typeface="Arial" pitchFamily="34" charset="0"/>
                <a:ea typeface="KaiTi" pitchFamily="49" charset="-122"/>
                <a:cs typeface="Arial" pitchFamily="34" charset="0"/>
              </a:rPr>
              <a:t>(</a:t>
            </a:r>
            <a:r>
              <a:rPr lang="zh-TW" altLang="en-US" sz="2400" dirty="0" smtClean="0">
                <a:solidFill>
                  <a:srgbClr val="333333"/>
                </a:solidFill>
                <a:latin typeface="Arial" pitchFamily="34" charset="0"/>
                <a:ea typeface="KaiTi" pitchFamily="49" charset="-122"/>
                <a:cs typeface="Arial" pitchFamily="34" charset="0"/>
              </a:rPr>
              <a:t>甚至</a:t>
            </a:r>
            <a:r>
              <a:rPr lang="zh-TW" altLang="en-US" sz="2400" dirty="0">
                <a:solidFill>
                  <a:srgbClr val="333333"/>
                </a:solidFill>
                <a:latin typeface="Arial" pitchFamily="34" charset="0"/>
                <a:ea typeface="KaiTi" pitchFamily="49" charset="-122"/>
                <a:cs typeface="Arial" pitchFamily="34" charset="0"/>
              </a:rPr>
              <a:t>成為</a:t>
            </a:r>
            <a:r>
              <a:rPr lang="en-US" altLang="zh-TW" sz="2400" dirty="0" smtClean="0">
                <a:solidFill>
                  <a:srgbClr val="333333"/>
                </a:solidFill>
                <a:latin typeface="Arial" pitchFamily="34" charset="0"/>
                <a:ea typeface="KaiTi" pitchFamily="49" charset="-122"/>
                <a:cs typeface="Arial" pitchFamily="34" charset="0"/>
              </a:rPr>
              <a:t>“</a:t>
            </a:r>
            <a:r>
              <a:rPr lang="zh-TW" altLang="en-US" sz="2400" dirty="0" smtClean="0">
                <a:solidFill>
                  <a:srgbClr val="333333"/>
                </a:solidFill>
                <a:latin typeface="Arial" pitchFamily="34" charset="0"/>
                <a:ea typeface="KaiTi" pitchFamily="49" charset="-122"/>
                <a:cs typeface="Arial" pitchFamily="34" charset="0"/>
              </a:rPr>
              <a:t>植物人</a:t>
            </a:r>
            <a:r>
              <a:rPr lang="en-US" altLang="zh-TW" sz="2400" dirty="0" smtClean="0">
                <a:solidFill>
                  <a:srgbClr val="333333"/>
                </a:solidFill>
                <a:latin typeface="Arial" pitchFamily="34" charset="0"/>
                <a:ea typeface="KaiTi" pitchFamily="49" charset="-122"/>
                <a:cs typeface="Arial" pitchFamily="34" charset="0"/>
              </a:rPr>
              <a:t>”)</a:t>
            </a:r>
            <a:r>
              <a:rPr lang="zh-TW" altLang="en-US" sz="2400" dirty="0" smtClean="0">
                <a:solidFill>
                  <a:srgbClr val="333333"/>
                </a:solidFill>
                <a:latin typeface="Arial" pitchFamily="34" charset="0"/>
                <a:ea typeface="KaiTi" pitchFamily="49" charset="-122"/>
                <a:cs typeface="Arial" pitchFamily="34" charset="0"/>
              </a:rPr>
              <a:t>，而須</a:t>
            </a:r>
            <a:r>
              <a:rPr lang="zh-TW" altLang="en-US" sz="2400" dirty="0">
                <a:solidFill>
                  <a:srgbClr val="333333"/>
                </a:solidFill>
                <a:latin typeface="Arial" pitchFamily="34" charset="0"/>
                <a:ea typeface="KaiTi" pitchFamily="49" charset="-122"/>
                <a:cs typeface="Arial" pitchFamily="34" charset="0"/>
              </a:rPr>
              <a:t>終</a:t>
            </a:r>
            <a:r>
              <a:rPr lang="zh-TW" altLang="en-US" sz="2400" dirty="0" smtClean="0">
                <a:solidFill>
                  <a:srgbClr val="333333"/>
                </a:solidFill>
                <a:latin typeface="Arial" pitchFamily="34" charset="0"/>
                <a:ea typeface="KaiTi" pitchFamily="49" charset="-122"/>
                <a:cs typeface="Arial" pitchFamily="34" charset="0"/>
              </a:rPr>
              <a:t>身靠機器呼吸和</a:t>
            </a:r>
            <a:r>
              <a:rPr lang="en-US" altLang="zh-TW" sz="2400" dirty="0" smtClean="0">
                <a:solidFill>
                  <a:srgbClr val="333333"/>
                </a:solidFill>
                <a:latin typeface="Arial" pitchFamily="34" charset="0"/>
                <a:ea typeface="KaiTi" pitchFamily="49" charset="-122"/>
                <a:cs typeface="Arial" pitchFamily="34" charset="0"/>
              </a:rPr>
              <a:t>/</a:t>
            </a:r>
            <a:r>
              <a:rPr lang="zh-TW" altLang="en-US" sz="2400" dirty="0" smtClean="0">
                <a:solidFill>
                  <a:srgbClr val="333333"/>
                </a:solidFill>
                <a:latin typeface="Arial" pitchFamily="34" charset="0"/>
                <a:ea typeface="KaiTi" pitchFamily="49" charset="-122"/>
                <a:cs typeface="Arial" pitchFamily="34" charset="0"/>
              </a:rPr>
              <a:t>或灌食為生、</a:t>
            </a:r>
            <a:r>
              <a:rPr lang="en-US" altLang="zh-TW" sz="2400" dirty="0" smtClean="0">
                <a:solidFill>
                  <a:srgbClr val="333333"/>
                </a:solidFill>
                <a:latin typeface="Arial" pitchFamily="34" charset="0"/>
                <a:ea typeface="KaiTi" pitchFamily="49" charset="-122"/>
                <a:cs typeface="Arial" pitchFamily="34" charset="0"/>
              </a:rPr>
              <a:t>24</a:t>
            </a:r>
            <a:r>
              <a:rPr lang="zh-TW" altLang="en-US" sz="2400" dirty="0" smtClean="0">
                <a:solidFill>
                  <a:srgbClr val="333333"/>
                </a:solidFill>
                <a:latin typeface="Arial" pitchFamily="34" charset="0"/>
                <a:ea typeface="KaiTi" pitchFamily="49" charset="-122"/>
                <a:cs typeface="Arial" pitchFamily="34" charset="0"/>
              </a:rPr>
              <a:t>小時仰賴他人照顧。</a:t>
            </a:r>
            <a:endParaRPr lang="en-US" altLang="zh-TW" sz="2400" dirty="0" smtClean="0">
              <a:solidFill>
                <a:srgbClr val="333333"/>
              </a:solidFill>
              <a:latin typeface="Arial" pitchFamily="34" charset="0"/>
              <a:ea typeface="KaiTi" pitchFamily="49" charset="-122"/>
              <a:cs typeface="Arial" pitchFamily="34" charset="0"/>
            </a:endParaRPr>
          </a:p>
          <a:p>
            <a:endParaRPr lang="en-US" altLang="zh-TW" sz="800" dirty="0" smtClean="0">
              <a:solidFill>
                <a:srgbClr val="333333"/>
              </a:solidFill>
              <a:latin typeface="Arial" pitchFamily="34" charset="0"/>
              <a:ea typeface="KaiTi" pitchFamily="49" charset="-122"/>
              <a:cs typeface="Arial" pitchFamily="34" charset="0"/>
            </a:endParaRPr>
          </a:p>
          <a:p>
            <a:r>
              <a:rPr lang="zh-TW" altLang="en-US" sz="2400" dirty="0" smtClean="0">
                <a:solidFill>
                  <a:srgbClr val="333333"/>
                </a:solidFill>
                <a:latin typeface="Arial" pitchFamily="34" charset="0"/>
                <a:ea typeface="KaiTi" pitchFamily="49" charset="-122"/>
                <a:cs typeface="Arial" pitchFamily="34" charset="0"/>
              </a:rPr>
              <a:t>大部分的人都有肋骨骨折、胸骨骨折、胸部瘀青或因電擊發生皮膚灼傷的醫療問題。</a:t>
            </a:r>
            <a:endParaRPr lang="en-US" altLang="zh-TW" sz="2400" dirty="0" smtClean="0">
              <a:solidFill>
                <a:srgbClr val="333333"/>
              </a:solidFill>
              <a:latin typeface="Arial" pitchFamily="34" charset="0"/>
              <a:ea typeface="KaiTi" pitchFamily="49" charset="-122"/>
              <a:cs typeface="Arial" pitchFamily="34" charset="0"/>
            </a:endParaRPr>
          </a:p>
          <a:p>
            <a:endParaRPr lang="en-US" altLang="zh-TW" sz="800" dirty="0">
              <a:solidFill>
                <a:srgbClr val="333333"/>
              </a:solidFill>
              <a:latin typeface="Arial" pitchFamily="34" charset="0"/>
              <a:ea typeface="KaiTi" pitchFamily="49" charset="-122"/>
              <a:cs typeface="Arial" pitchFamily="34" charset="0"/>
            </a:endParaRPr>
          </a:p>
          <a:p>
            <a:r>
              <a:rPr lang="zh-TW" altLang="en-US" sz="2400" dirty="0" smtClean="0">
                <a:solidFill>
                  <a:srgbClr val="333333"/>
                </a:solidFill>
                <a:latin typeface="Arial" pitchFamily="34" charset="0"/>
                <a:ea typeface="KaiTi" pitchFamily="49" charset="-122"/>
                <a:cs typeface="Arial" pitchFamily="34" charset="0"/>
              </a:rPr>
              <a:t>有些病人因插氣管過程中導致氣管、食道或牙齒損傷。</a:t>
            </a:r>
            <a:endParaRPr lang="en-US" altLang="zh-TW" sz="2400" dirty="0" smtClean="0">
              <a:solidFill>
                <a:srgbClr val="333333"/>
              </a:solidFill>
              <a:latin typeface="Arial" pitchFamily="34" charset="0"/>
              <a:ea typeface="KaiTi" pitchFamily="49" charset="-122"/>
              <a:cs typeface="Arial" pitchFamily="34" charset="0"/>
            </a:endParaRPr>
          </a:p>
          <a:p>
            <a:pPr marL="82296" indent="0">
              <a:buNone/>
            </a:pPr>
            <a:endParaRPr lang="en-US" altLang="zh-TW" sz="800" dirty="0" smtClean="0">
              <a:solidFill>
                <a:srgbClr val="333333"/>
              </a:solidFill>
              <a:latin typeface="Arial" pitchFamily="34" charset="0"/>
              <a:ea typeface="KaiTi" pitchFamily="49" charset="-122"/>
              <a:cs typeface="Arial" pitchFamily="34" charset="0"/>
            </a:endParaRPr>
          </a:p>
          <a:p>
            <a:endParaRPr lang="en-US" sz="2400" dirty="0" smtClean="0">
              <a:solidFill>
                <a:srgbClr val="333333"/>
              </a:solidFill>
              <a:latin typeface="Arial" pitchFamily="34" charset="0"/>
              <a:ea typeface="KaiTi" pitchFamily="49" charset="-122"/>
              <a:cs typeface="Arial" pitchFamily="34" charset="0"/>
            </a:endParaRPr>
          </a:p>
          <a:p>
            <a:endParaRPr lang="en-US" sz="2800" dirty="0">
              <a:latin typeface="KaiTi" pitchFamily="49" charset="-122"/>
              <a:ea typeface="KaiTi" pitchFamily="49" charset="-122"/>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304" y="5542"/>
            <a:ext cx="7498080" cy="1143000"/>
          </a:xfrm>
        </p:spPr>
        <p:txBody>
          <a:bodyPr>
            <a:normAutofit fontScale="90000"/>
          </a:bodyPr>
          <a:lstStyle/>
          <a:p>
            <a:pPr algn="ctr"/>
            <a:r>
              <a:rPr lang="zh-TW" altLang="en-US" sz="4900" b="1" dirty="0">
                <a:effectLst/>
                <a:latin typeface="MingLiU" panose="02020509000000000000" pitchFamily="49" charset="-120"/>
                <a:ea typeface="MingLiU" panose="02020509000000000000" pitchFamily="49" charset="-120"/>
              </a:rPr>
              <a:t>人工呼吸</a:t>
            </a:r>
            <a:r>
              <a:rPr lang="zh-TW" altLang="en-US" sz="4900" b="1" dirty="0" smtClean="0">
                <a:effectLst/>
                <a:latin typeface="MingLiU" panose="02020509000000000000" pitchFamily="49" charset="-120"/>
                <a:ea typeface="MingLiU" panose="02020509000000000000" pitchFamily="49" charset="-120"/>
              </a:rPr>
              <a:t>器</a:t>
            </a:r>
            <a:r>
              <a:rPr lang="en-US" altLang="zh-TW" sz="4000" b="1" dirty="0" smtClean="0">
                <a:effectLst/>
                <a:latin typeface="MingLiU" panose="02020509000000000000" pitchFamily="49" charset="-120"/>
                <a:ea typeface="MingLiU" panose="02020509000000000000" pitchFamily="49" charset="-120"/>
              </a:rPr>
              <a:t/>
            </a:r>
            <a:br>
              <a:rPr lang="en-US" altLang="zh-TW" sz="4000" b="1" dirty="0" smtClean="0">
                <a:effectLst/>
                <a:latin typeface="MingLiU" panose="02020509000000000000" pitchFamily="49" charset="-120"/>
                <a:ea typeface="MingLiU" panose="02020509000000000000" pitchFamily="49" charset="-120"/>
              </a:rPr>
            </a:br>
            <a:r>
              <a:rPr lang="en-US" altLang="zh-TW" sz="4000" b="1" dirty="0" smtClean="0">
                <a:effectLst/>
                <a:latin typeface="MingLiU" panose="02020509000000000000" pitchFamily="49" charset="-120"/>
                <a:ea typeface="MingLiU" panose="02020509000000000000" pitchFamily="49" charset="-120"/>
              </a:rPr>
              <a:t>(</a:t>
            </a:r>
            <a:r>
              <a:rPr lang="en-US" altLang="zh-TW" sz="3600" b="1" dirty="0" smtClean="0">
                <a:effectLst/>
                <a:latin typeface="Arial" panose="020B0604020202020204" pitchFamily="34" charset="0"/>
                <a:ea typeface="MingLiU" panose="02020509000000000000" pitchFamily="49" charset="-120"/>
                <a:cs typeface="Arial" panose="020B0604020202020204" pitchFamily="34" charset="0"/>
              </a:rPr>
              <a:t>mechanical ventilator</a:t>
            </a:r>
            <a:r>
              <a:rPr lang="en-US" altLang="zh-TW" sz="3200" b="1" dirty="0" smtClean="0">
                <a:effectLst/>
                <a:latin typeface="Arial" panose="020B0604020202020204" pitchFamily="34" charset="0"/>
                <a:ea typeface="MingLiU" panose="02020509000000000000" pitchFamily="49" charset="-120"/>
                <a:cs typeface="Arial" panose="020B0604020202020204" pitchFamily="34" charset="0"/>
              </a:rPr>
              <a:t>)</a:t>
            </a:r>
            <a:endParaRPr lang="en-US" sz="4000" b="1" dirty="0">
              <a:effectLst/>
              <a:latin typeface="MingLiU" panose="02020509000000000000" pitchFamily="49" charset="-120"/>
              <a:ea typeface="MingLiU" panose="02020509000000000000" pitchFamily="49" charset="-120"/>
            </a:endParaRPr>
          </a:p>
        </p:txBody>
      </p:sp>
      <p:sp>
        <p:nvSpPr>
          <p:cNvPr id="3" name="Content Placeholder 2"/>
          <p:cNvSpPr>
            <a:spLocks noGrp="1"/>
          </p:cNvSpPr>
          <p:nvPr>
            <p:ph idx="1"/>
          </p:nvPr>
        </p:nvSpPr>
        <p:spPr>
          <a:xfrm>
            <a:off x="1143000" y="1116677"/>
            <a:ext cx="7790688" cy="4800600"/>
          </a:xfrm>
        </p:spPr>
        <p:txBody>
          <a:bodyPr>
            <a:normAutofit/>
          </a:bodyPr>
          <a:lstStyle/>
          <a:p>
            <a:r>
              <a:rPr lang="zh-TW" altLang="en-US" sz="2400" dirty="0" smtClean="0">
                <a:latin typeface="KaiTi" panose="02010609060101010101" pitchFamily="49" charset="-122"/>
                <a:ea typeface="KaiTi" panose="02010609060101010101" pitchFamily="49" charset="-122"/>
              </a:rPr>
              <a:t>病人接受氣管內插管後，機器經由管子將高濃度的氧氣強制打入肺部。通常病人會給予藥物以減輕插管的不舒服</a:t>
            </a:r>
            <a:r>
              <a:rPr lang="zh-TW" altLang="en-US" sz="2400" dirty="0">
                <a:latin typeface="KaiTi" panose="02010609060101010101" pitchFamily="49" charset="-122"/>
                <a:ea typeface="KaiTi" panose="02010609060101010101" pitchFamily="49" charset="-122"/>
              </a:rPr>
              <a:t>，</a:t>
            </a:r>
            <a:r>
              <a:rPr lang="zh-TW" altLang="en-US" sz="2400" dirty="0" smtClean="0">
                <a:latin typeface="KaiTi" panose="02010609060101010101" pitchFamily="49" charset="-122"/>
                <a:ea typeface="KaiTi" panose="02010609060101010101" pitchFamily="49" charset="-122"/>
              </a:rPr>
              <a:t>或或病</a:t>
            </a:r>
            <a:r>
              <a:rPr lang="zh-TW" altLang="en-US" sz="2400" dirty="0">
                <a:latin typeface="KaiTi" panose="02010609060101010101" pitchFamily="49" charset="-122"/>
                <a:ea typeface="KaiTi" panose="02010609060101010101" pitchFamily="49" charset="-122"/>
              </a:rPr>
              <a:t>人雙</a:t>
            </a:r>
            <a:r>
              <a:rPr lang="zh-TW" altLang="en-US" sz="2400" dirty="0" smtClean="0">
                <a:latin typeface="KaiTi" panose="02010609060101010101" pitchFamily="49" charset="-122"/>
                <a:ea typeface="KaiTi" panose="02010609060101010101" pitchFamily="49" charset="-122"/>
              </a:rPr>
              <a:t>手被輕微地束</a:t>
            </a:r>
            <a:r>
              <a:rPr lang="zh-TW" altLang="en-US" sz="2400" dirty="0">
                <a:latin typeface="KaiTi" panose="02010609060101010101" pitchFamily="49" charset="-122"/>
                <a:ea typeface="KaiTi" panose="02010609060101010101" pitchFamily="49" charset="-122"/>
              </a:rPr>
              <a:t>縛</a:t>
            </a:r>
            <a:r>
              <a:rPr lang="zh-TW" altLang="en-US" sz="2400" dirty="0" smtClean="0">
                <a:latin typeface="KaiTi" panose="02010609060101010101" pitchFamily="49" charset="-122"/>
                <a:ea typeface="KaiTi" panose="02010609060101010101" pitchFamily="49" charset="-122"/>
              </a:rPr>
              <a:t>，掙扎拔管的可能。</a:t>
            </a:r>
            <a:endParaRPr lang="en-US" altLang="zh-TW" sz="2400" dirty="0" smtClean="0">
              <a:latin typeface="KaiTi" panose="02010609060101010101" pitchFamily="49" charset="-122"/>
              <a:ea typeface="KaiTi" panose="02010609060101010101" pitchFamily="49" charset="-122"/>
            </a:endParaRPr>
          </a:p>
          <a:p>
            <a:r>
              <a:rPr lang="zh-TW" altLang="en-US" sz="2400" dirty="0" smtClean="0">
                <a:latin typeface="KaiTi" panose="02010609060101010101" pitchFamily="49" charset="-122"/>
                <a:ea typeface="KaiTi" panose="02010609060101010101" pitchFamily="49" charset="-122"/>
              </a:rPr>
              <a:t>等到</a:t>
            </a:r>
            <a:r>
              <a:rPr lang="zh-TW" altLang="en-US" sz="2400" dirty="0">
                <a:latin typeface="KaiTi" panose="02010609060101010101" pitchFamily="49" charset="-122"/>
                <a:ea typeface="KaiTi" panose="02010609060101010101" pitchFamily="49" charset="-122"/>
              </a:rPr>
              <a:t>病</a:t>
            </a:r>
            <a:r>
              <a:rPr lang="zh-TW" altLang="en-US" sz="2400" dirty="0" smtClean="0">
                <a:latin typeface="KaiTi" panose="02010609060101010101" pitchFamily="49" charset="-122"/>
                <a:ea typeface="KaiTi" panose="02010609060101010101" pitchFamily="49" charset="-122"/>
              </a:rPr>
              <a:t>人能自行呼吸足夠的氧氣時，就會拔除氣管插管。</a:t>
            </a:r>
            <a:endParaRPr lang="en-US" altLang="zh-TW" sz="2400" dirty="0" smtClean="0">
              <a:latin typeface="KaiTi" panose="02010609060101010101" pitchFamily="49" charset="-122"/>
              <a:ea typeface="KaiTi" panose="02010609060101010101" pitchFamily="49" charset="-122"/>
            </a:endParaRPr>
          </a:p>
          <a:p>
            <a:r>
              <a:rPr lang="zh-TW" altLang="en-US" sz="2400" dirty="0" smtClean="0">
                <a:latin typeface="KaiTi" panose="02010609060101010101" pitchFamily="49" charset="-122"/>
                <a:ea typeface="KaiTi" panose="02010609060101010101" pitchFamily="49" charset="-122"/>
              </a:rPr>
              <a:t>數天後，如果病人仍須依賴呼吸器，醫生可能需要在病人的氣管上做一個氣管造口。</a:t>
            </a:r>
            <a:endParaRPr lang="en-US" sz="2400" dirty="0">
              <a:latin typeface="KaiTi" panose="02010609060101010101" pitchFamily="49" charset="-122"/>
              <a:ea typeface="KaiTi" panose="02010609060101010101" pitchFamily="49" charset="-122"/>
            </a:endParaRPr>
          </a:p>
        </p:txBody>
      </p:sp>
      <p:pic>
        <p:nvPicPr>
          <p:cNvPr id="1028" name="Picture 4" descr="http://www.covidien.com/rms/imageServer.aspx?contentID=36046&amp;contenttype=image/jpeg&amp;originalFileName=gallery-900x900-e360-doc-pati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461493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raighospital.org/repository/image/SpinalCordInjury/Joshua%20McGinley%20CRT%20with%20Craig%20patie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0789" y="4614930"/>
            <a:ext cx="2859923"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8743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4877</TotalTime>
  <Words>6524</Words>
  <Application>Microsoft Office PowerPoint</Application>
  <PresentationFormat>On-screen Show (4:3)</PresentationFormat>
  <Paragraphs>411</Paragraphs>
  <Slides>24</Slides>
  <Notes>18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Solstice</vt:lpstr>
      <vt:lpstr>預立醫療自主計劃 Advance Care Planning  簡介醫療照護事前指示(AHCD)和 維持生命治療醫囑 (POLST)</vt:lpstr>
      <vt:lpstr>PowerPoint Presentation</vt:lpstr>
      <vt:lpstr>課程目標</vt:lpstr>
      <vt:lpstr>預立醫療計劃的重要</vt:lpstr>
      <vt:lpstr> 預立醫療自主計劃  Advance Planning </vt:lpstr>
      <vt:lpstr>末期生命醫療照護的選項</vt:lpstr>
      <vt:lpstr> 心肺復甦術  CPR (cardiopulmonary resuscitation)</vt:lpstr>
      <vt:lpstr>心肺復甦術的成功率及可能的合併症</vt:lpstr>
      <vt:lpstr>人工呼吸器 (mechanical ventilator)</vt:lpstr>
      <vt:lpstr>使用人工呼吸器的合併症</vt:lpstr>
      <vt:lpstr>非侵入性的正壓呼吸器                            （Positive Airway Pressure）</vt:lpstr>
      <vt:lpstr>癌症末期接受化療的爭議   </vt:lpstr>
      <vt:lpstr>管餵食和人工補液</vt:lpstr>
      <vt:lpstr> 有關死亡的思維 </vt:lpstr>
      <vt:lpstr>填寫“醫療照護事前指示”的步驟  Advance Health Care Directive (AHCD)</vt:lpstr>
      <vt:lpstr>指定醫療代理人 Designated Agent</vt:lpstr>
      <vt:lpstr>醫療代理人的職責和執行生效</vt:lpstr>
      <vt:lpstr>“醫療照護事前指示表格”樣本</vt:lpstr>
      <vt:lpstr>維持生命治療醫囑 Physician Orders for Life-Sustaining Treatment (POLST) </vt:lpstr>
      <vt:lpstr>“維持生命治療醫囑”的執行 讓末期生命病人的願望得到尊重 End-of-life Wishes are Respected Through POLST</vt:lpstr>
      <vt:lpstr> 安寧療護                                               Hospice </vt:lpstr>
      <vt:lpstr>聯邦醫療提供的安寧療護福利</vt:lpstr>
      <vt:lpstr>參考資料</vt:lpstr>
      <vt:lpstr>推動預立醫療計劃的障礙 </vt:lpstr>
    </vt:vector>
  </TitlesOfParts>
  <Company>Kaiser Permanente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Pauline Nee</dc:creator>
  <cp:lastModifiedBy>Emery</cp:lastModifiedBy>
  <cp:revision>255</cp:revision>
  <cp:lastPrinted>2014-09-25T20:57:19Z</cp:lastPrinted>
  <dcterms:created xsi:type="dcterms:W3CDTF">2014-04-22T22:09:57Z</dcterms:created>
  <dcterms:modified xsi:type="dcterms:W3CDTF">2014-09-25T20:57:28Z</dcterms:modified>
</cp:coreProperties>
</file>